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64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porn, Femke" initials="SF" lastIdx="1" clrIdx="0">
    <p:extLst>
      <p:ext uri="{19B8F6BF-5375-455C-9EA6-DF929625EA0E}">
        <p15:presenceInfo xmlns:p15="http://schemas.microsoft.com/office/powerpoint/2012/main" userId="40230754086acef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5F5F"/>
    <a:srgbClr val="AEBD57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3" autoAdjust="0"/>
    <p:restoredTop sz="78009"/>
  </p:normalViewPr>
  <p:slideViewPr>
    <p:cSldViewPr snapToGrid="0">
      <p:cViewPr varScale="1">
        <p:scale>
          <a:sx n="89" d="100"/>
          <a:sy n="89" d="100"/>
        </p:scale>
        <p:origin x="14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5A4DC-DAA5-344D-A230-FB27F8BFC047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544EF-CAD3-DD4D-AEFE-C1EEA2319D8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95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544EF-CAD3-DD4D-AEFE-C1EEA2319D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19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Hinweis an LK (Wording, Begründung, zirkuläres Argument…)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544EF-CAD3-DD4D-AEFE-C1EEA2319D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6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544EF-CAD3-DD4D-AEFE-C1EEA2319D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889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Lösung?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544EF-CAD3-DD4D-AEFE-C1EEA2319D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Aussagen, die noch nicht als gültig bekannt/bewiesen sind, dürfen nicht als Argument in einem mathematischen Beweis genutzt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1544EF-CAD3-DD4D-AEFE-C1EEA2319D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728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BA39A8-C426-4F2E-80CF-9B71529DB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AF03553-DF30-4C43-A5A9-5DE86D8529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689796-0158-48B7-A014-C9D84054B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FC5CA-EB11-484C-99CE-9992D056DBEF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E2955F-318B-4756-86FD-8A8852CF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30664E-5BBF-47A5-8769-14C510A0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36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AE5D9-D567-44BC-9D6B-29089747D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D5E6D95-526F-4FE4-8FE6-B47F87D1B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09B4630-E0DC-4556-A016-2975728C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9401D-4668-40F6-9004-522243FB56C5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1F4A48B-DE47-4511-BD9B-C8E894047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C269E8-0919-45FA-834B-5B96A6167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995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8EB2941-3A2B-4B44-93C8-BD62B1DE98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3AB0934-0A65-4940-A737-BB02DD6D14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0CE9A91-399D-49A0-834A-9DE9DA5AA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6357B-0720-435E-9EFA-DE5A6AEBA35E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4E91FE-AF2A-40ED-9626-5A266420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5B7BA1-F7A4-4620-9BCA-281BA5458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401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9144E8-AF23-401E-8DDE-8E7478845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AFE1BA-1448-45CC-BEF3-6D1405CAA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5BCFC1-52C8-4E8F-A092-64CF23A57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DF014-CC21-4165-8C54-F38F1E922BC7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8CB958-DDFD-499F-A13E-FA811AE7D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BD2118-01AD-4FFF-AAD3-4BE23D1B9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8818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81D237-5AE6-4D45-8FA0-E4B01F2D7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EA7FBE-9328-4B8D-AEB0-23F5B6BD1D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5693A5-C60A-4C9D-B587-5E35CAF65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6F0B8-FD27-4DBB-8E1B-E0CCF027D965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6A9767-56C1-4964-AC5E-B0471332D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C213D6-46F7-4241-977C-0EADB74D0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734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29725E-F78C-48DF-B15C-702DA89F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CEACD3E-47E1-48A9-8210-26ECE2C96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767AC1-9522-418B-B10E-A273FE5D0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3B1ACE-FC86-4CD8-962D-9BD6A902C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A8772-C405-4EF8-BC96-81C22C905A19}" type="datetime1">
              <a:rPr lang="de-DE" smtClean="0"/>
              <a:t>17.01.2023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2DE33BB-8133-4DA5-BEF2-73520BA1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FDA27D-D415-4B36-AC0E-9AF12A57A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775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62930-EBB7-443B-B43B-2F0CFD6DA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C3A62CA-935F-42C5-B768-6EBE02261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2A4C915-1285-4DB6-A91E-F737E8F2A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9D6A5A1-E227-4B46-8772-22C53D0DDF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3541B5D-1C15-4D99-A1AE-2BC1FC3CE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F5CAA2-0D88-4B82-B88B-B9B7583F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FA9C-924A-4312-BFD1-1FE324734793}" type="datetime1">
              <a:rPr lang="de-DE" smtClean="0"/>
              <a:t>17.01.2023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C3854F5-62D6-4119-A621-88836020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CD3C65C-C93E-45EB-9DAC-95537FE7C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313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3C4012-90B1-4429-A92A-783D0B66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740C7C6-1AE1-4836-9959-AD417ADC8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9FFA1-98B2-4661-BC83-FD1AA7FC0B25}" type="datetime1">
              <a:rPr lang="de-DE" smtClean="0"/>
              <a:t>17.01.2023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D7492D-0242-489B-BB04-AFA49FC5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2E2C35F-4FA9-4B6D-89C7-7E615A2C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50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F312BA-482B-42BC-B57F-FC3CBAFE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89113-8577-4A51-ABBB-533821BCC4B8}" type="datetime1">
              <a:rPr lang="de-DE" smtClean="0"/>
              <a:t>17.01.2023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94643A7-DEC3-44FC-8EBE-D24F93856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8F88A1D-4E77-43B5-9140-55CC613B2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1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A648E-0AEF-4A1C-95DF-E4E50A205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FD361C-8330-49A3-AF2C-AD9973B18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95331F-ED06-497C-B901-A2675710A6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2FF0D61-0EEF-4B19-9CC8-E48A8ECF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117D2-FA67-403C-B95D-1700DF65BBE8}" type="datetime1">
              <a:rPr lang="de-DE" smtClean="0"/>
              <a:t>17.01.2023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9F0A573-3333-472F-A0CD-F5CD33A1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178830-ADAD-4B75-80CE-736201E50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869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59DD63-12C2-45C3-80DC-F3164C57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4C60B5E-2ECB-4CBC-BA24-22B68E231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7B726F-140E-4397-BAD2-E09FFC4A32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B1A79A7-EE7D-4F69-AD1D-D26979531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6D573-1A2B-4B84-BBA5-4B0A9593FB6E}" type="datetime1">
              <a:rPr lang="de-DE" smtClean="0"/>
              <a:t>17.01.2023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1978448-6280-4EE9-8D8A-509367F19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4D2B81-1356-4EEB-AFFF-EFA5A1DC3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379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6BBCD4A-27F3-4123-ABE7-06C74A69A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B2AC2B-C6B2-473E-9FF3-EAEAC53EC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CC116B-7CC2-41DF-8F70-A2419B8E6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268CA-3701-4823-95DF-35CC88BC3B92}" type="datetime1">
              <a:rPr lang="de-DE" smtClean="0"/>
              <a:t>17.01.2023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55296C-EF87-446C-B538-00BC4FFC10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3243BE-AD0B-4753-BCFD-88355F7CB1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0AB6B-75FD-4EC6-8BC5-F5CDA92C2EA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7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E5BhMo9fb4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E311C90-9D59-4CA6-8C9C-0A51C746F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1</a:t>
            </a:fld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7CAD3A1-282C-4679-A127-807E044FF2E4}"/>
              </a:ext>
            </a:extLst>
          </p:cNvPr>
          <p:cNvSpPr/>
          <p:nvPr/>
        </p:nvSpPr>
        <p:spPr>
          <a:xfrm>
            <a:off x="4685165" y="3244334"/>
            <a:ext cx="2821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Plakat/Ergebnisse aus T1/T2</a:t>
            </a:r>
          </a:p>
          <a:p>
            <a:r>
              <a:rPr lang="de-DE" dirty="0"/>
              <a:t>Individuell für jede Klasse</a:t>
            </a:r>
          </a:p>
        </p:txBody>
      </p:sp>
    </p:spTree>
    <p:extLst>
      <p:ext uri="{BB962C8B-B14F-4D97-AF65-F5344CB8AC3E}">
        <p14:creationId xmlns:p14="http://schemas.microsoft.com/office/powerpoint/2010/main" val="3342094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51A9EB83-5528-4509-8938-F4E24720F48A}"/>
              </a:ext>
            </a:extLst>
          </p:cNvPr>
          <p:cNvGrpSpPr>
            <a:grpSpLocks/>
          </p:cNvGrpSpPr>
          <p:nvPr/>
        </p:nvGrpSpPr>
        <p:grpSpPr bwMode="auto">
          <a:xfrm>
            <a:off x="-3" y="46820"/>
            <a:ext cx="12191999" cy="743226"/>
            <a:chOff x="106845960" y="105547445"/>
            <a:chExt cx="11841299" cy="623123"/>
          </a:xfrm>
        </p:grpSpPr>
        <p:cxnSp>
          <p:nvCxnSpPr>
            <p:cNvPr id="8" name="AutoShape 3">
              <a:extLst>
                <a:ext uri="{FF2B5EF4-FFF2-40B4-BE49-F238E27FC236}">
                  <a16:creationId xmlns:a16="http://schemas.microsoft.com/office/drawing/2014/main" id="{52561DCB-2726-4282-99C2-0943F20680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6845960" y="106170568"/>
              <a:ext cx="11841299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DAB14FB7-3977-42F5-AA54-43D561E38D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566169" y="105547445"/>
              <a:ext cx="1041675" cy="527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06493CD-D732-4422-A5F2-B97F451B3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34488" y="105719039"/>
              <a:ext cx="2370667" cy="27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dirty="0">
                  <a:solidFill>
                    <a:srgbClr val="000000"/>
                  </a:solidFill>
                  <a:latin typeface="Abadi" panose="020B0604020104020204" pitchFamily="34" charset="0"/>
                </a:rPr>
                <a:t>Der Zirkelschluss</a:t>
              </a:r>
              <a:endPara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endParaRPr>
            </a:p>
          </p:txBody>
        </p:sp>
      </p:grpSp>
      <p:sp>
        <p:nvSpPr>
          <p:cNvPr id="18" name="Textfeld 17">
            <a:extLst>
              <a:ext uri="{FF2B5EF4-FFF2-40B4-BE49-F238E27FC236}">
                <a16:creationId xmlns:a16="http://schemas.microsoft.com/office/drawing/2014/main" id="{145F4D37-E767-49A6-8A48-5C1B525E0C35}"/>
              </a:ext>
            </a:extLst>
          </p:cNvPr>
          <p:cNvSpPr txBox="1"/>
          <p:nvPr/>
        </p:nvSpPr>
        <p:spPr>
          <a:xfrm>
            <a:off x="528411" y="1723948"/>
            <a:ext cx="11135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 Extra Light" panose="020B0204020104020204" pitchFamily="34" charset="0"/>
              </a:rPr>
              <a:t>Aussage von Donald J. Trump (2017): 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algn="ctr"/>
            <a:r>
              <a:rPr lang="de-DE" dirty="0">
                <a:latin typeface="Abadi Extra Light" panose="020B0204020104020204" pitchFamily="34" charset="0"/>
              </a:rPr>
              <a:t>„</a:t>
            </a:r>
            <a:r>
              <a:rPr lang="en-US" dirty="0">
                <a:latin typeface="Abadi Extra Light" panose="020B0204020104020204" pitchFamily="34" charset="0"/>
              </a:rPr>
              <a:t>The news is fake, because so much of the news is fake</a:t>
            </a:r>
            <a:r>
              <a:rPr lang="de-DE" dirty="0">
                <a:latin typeface="Abadi Extra Light" panose="020B0204020104020204" pitchFamily="34" charset="0"/>
              </a:rPr>
              <a:t>.“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C603B83-89D2-45F9-93AC-394976E2B635}"/>
              </a:ext>
            </a:extLst>
          </p:cNvPr>
          <p:cNvSpPr txBox="1"/>
          <p:nvPr/>
        </p:nvSpPr>
        <p:spPr>
          <a:xfrm>
            <a:off x="528411" y="2947805"/>
            <a:ext cx="111351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" panose="020B0604020104020204" pitchFamily="34" charset="0"/>
              </a:rPr>
              <a:t>Aufgabenstellung</a:t>
            </a:r>
            <a:r>
              <a:rPr lang="de-DE" dirty="0">
                <a:latin typeface="Abadi Extra Light" panose="020B0204020104020204" pitchFamily="34" charset="0"/>
              </a:rPr>
              <a:t> 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latin typeface="Abadi Extra Light" panose="020B0204020104020204" pitchFamily="34" charset="0"/>
              </a:rPr>
              <a:t>Bestimme</a:t>
            </a:r>
            <a:r>
              <a:rPr lang="de-DE" dirty="0">
                <a:latin typeface="Abadi Extra Light" panose="020B0204020104020204" pitchFamily="34" charset="0"/>
              </a:rPr>
              <a:t> die </a:t>
            </a:r>
            <a:r>
              <a:rPr lang="de-DE" u="sng" dirty="0">
                <a:latin typeface="Abadi Extra Light" panose="020B0204020104020204" pitchFamily="34" charset="0"/>
              </a:rPr>
              <a:t>Behauptung</a:t>
            </a:r>
            <a:r>
              <a:rPr lang="de-DE" dirty="0">
                <a:latin typeface="Abadi Extra Light" panose="020B0204020104020204" pitchFamily="34" charset="0"/>
              </a:rPr>
              <a:t> der Aussage von Donald Trump und das </a:t>
            </a:r>
            <a:r>
              <a:rPr lang="de-DE" u="sng" dirty="0">
                <a:latin typeface="Abadi Extra Light" panose="020B0204020104020204" pitchFamily="34" charset="0"/>
              </a:rPr>
              <a:t>Argument</a:t>
            </a:r>
            <a:r>
              <a:rPr lang="de-DE" dirty="0">
                <a:latin typeface="Abadi Extra Light" panose="020B0204020104020204" pitchFamily="34" charset="0"/>
              </a:rPr>
              <a:t>, mit dem er die Aussage begründet.</a:t>
            </a:r>
          </a:p>
          <a:p>
            <a:pPr marL="342900" indent="-342900">
              <a:buFont typeface="+mj-lt"/>
              <a:buAutoNum type="arabicPeriod"/>
            </a:pPr>
            <a:endParaRPr lang="de-DE" dirty="0">
              <a:latin typeface="Abadi Extra Light" panose="020B0204020104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latin typeface="Abadi Extra Light" panose="020B0204020104020204" pitchFamily="34" charset="0"/>
              </a:rPr>
              <a:t>Beschreibe</a:t>
            </a:r>
            <a:r>
              <a:rPr lang="de-DE" dirty="0">
                <a:latin typeface="Abadi Extra Light" panose="020B0204020104020204" pitchFamily="34" charset="0"/>
              </a:rPr>
              <a:t> das Problem, welches sich bei der Begründung dieser Aussage ergibt.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D39FA3-0476-4F70-8FCB-88CC5302ACB5}"/>
              </a:ext>
            </a:extLst>
          </p:cNvPr>
          <p:cNvSpPr txBox="1"/>
          <p:nvPr/>
        </p:nvSpPr>
        <p:spPr>
          <a:xfrm>
            <a:off x="528411" y="1054089"/>
            <a:ext cx="8232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Abadi Extra Light" panose="020B0204020104020204" pitchFamily="34" charset="0"/>
              </a:rPr>
              <a:t>Link zum Video: </a:t>
            </a:r>
            <a:r>
              <a:rPr lang="de-DE" dirty="0">
                <a:latin typeface="Abadi Extra Light" panose="020B0204020104020204" pitchFamily="34" charset="0"/>
                <a:hlinkClick r:id="rId4"/>
              </a:rPr>
              <a:t>https://www.youtube.com/watch?v=E5BhMo9fb4U</a:t>
            </a:r>
            <a:r>
              <a:rPr lang="de-DE" dirty="0">
                <a:latin typeface="Abadi Extra Light" panose="020B0204020104020204" pitchFamily="34" charset="0"/>
              </a:rPr>
              <a:t>, ab 2:30 Minuten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E3F1536-9824-425E-A428-F84B7A548493}"/>
              </a:ext>
            </a:extLst>
          </p:cNvPr>
          <p:cNvSpPr txBox="1"/>
          <p:nvPr/>
        </p:nvSpPr>
        <p:spPr>
          <a:xfrm>
            <a:off x="528411" y="5240040"/>
            <a:ext cx="11135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à"/>
            </a:pPr>
            <a:r>
              <a:rPr lang="de-DE" sz="2800" dirty="0">
                <a:latin typeface="Abadi Extra Light" panose="020B0204020104020204" pitchFamily="34" charset="0"/>
              </a:rPr>
              <a:t>Wird in einer Begründung die Behauptung einer Aussage als Argument genutzt, nennen wir das einen </a:t>
            </a:r>
            <a:r>
              <a:rPr lang="de-DE" sz="2800" dirty="0">
                <a:latin typeface="Abadi" panose="020B0604020104020204" pitchFamily="34" charset="0"/>
              </a:rPr>
              <a:t>Zirkelschluss</a:t>
            </a:r>
            <a:r>
              <a:rPr lang="de-DE" sz="2800" dirty="0">
                <a:latin typeface="Abadi Extra Light" panose="020B0204020104020204" pitchFamily="34" charset="0"/>
              </a:rPr>
              <a:t>. </a:t>
            </a:r>
          </a:p>
          <a:p>
            <a:pPr algn="ctr"/>
            <a:r>
              <a:rPr lang="de-DE" sz="2800" dirty="0">
                <a:latin typeface="Abadi Extra Light" panose="020B0204020104020204" pitchFamily="34" charset="0"/>
              </a:rPr>
              <a:t>In solchen Fällen ist die Begründung </a:t>
            </a:r>
            <a:r>
              <a:rPr lang="de-DE" sz="2800" b="1" dirty="0">
                <a:latin typeface="Abadi Extra Light" panose="020B0204020104020204" pitchFamily="34" charset="0"/>
              </a:rPr>
              <a:t>ungültig</a:t>
            </a:r>
            <a:r>
              <a:rPr lang="de-DE" sz="2800" dirty="0">
                <a:latin typeface="Abadi Extra Light" panose="020B0204020104020204" pitchFamily="34" charset="0"/>
              </a:rPr>
              <a:t>!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057A57A-9F9D-420B-8D72-1DD1F6A99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55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51A9EB83-5528-4509-8938-F4E24720F48A}"/>
              </a:ext>
            </a:extLst>
          </p:cNvPr>
          <p:cNvGrpSpPr>
            <a:grpSpLocks/>
          </p:cNvGrpSpPr>
          <p:nvPr/>
        </p:nvGrpSpPr>
        <p:grpSpPr bwMode="auto">
          <a:xfrm>
            <a:off x="-3" y="46820"/>
            <a:ext cx="12191999" cy="743226"/>
            <a:chOff x="106845960" y="105547445"/>
            <a:chExt cx="11841299" cy="623123"/>
          </a:xfrm>
        </p:grpSpPr>
        <p:cxnSp>
          <p:nvCxnSpPr>
            <p:cNvPr id="8" name="AutoShape 3">
              <a:extLst>
                <a:ext uri="{FF2B5EF4-FFF2-40B4-BE49-F238E27FC236}">
                  <a16:creationId xmlns:a16="http://schemas.microsoft.com/office/drawing/2014/main" id="{52561DCB-2726-4282-99C2-0943F20680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6845960" y="106170568"/>
              <a:ext cx="11841299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DAB14FB7-3977-42F5-AA54-43D561E38D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566169" y="105547445"/>
              <a:ext cx="1041675" cy="527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06493CD-D732-4422-A5F2-B97F451B3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34488" y="105719039"/>
              <a:ext cx="2370667" cy="27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dirty="0">
                  <a:solidFill>
                    <a:srgbClr val="000000"/>
                  </a:solidFill>
                  <a:latin typeface="Abadi" panose="020B0604020104020204" pitchFamily="34" charset="0"/>
                </a:rPr>
                <a:t>Der Zirkelschluss</a:t>
              </a:r>
              <a:endPara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endParaRPr>
            </a:p>
          </p:txBody>
        </p: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EC603B83-89D2-45F9-93AC-394976E2B635}"/>
              </a:ext>
            </a:extLst>
          </p:cNvPr>
          <p:cNvSpPr txBox="1"/>
          <p:nvPr/>
        </p:nvSpPr>
        <p:spPr>
          <a:xfrm>
            <a:off x="528411" y="2690336"/>
            <a:ext cx="111351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" panose="020B0604020104020204" pitchFamily="34" charset="0"/>
              </a:rPr>
              <a:t>Aufgabenstellung</a:t>
            </a:r>
            <a:r>
              <a:rPr lang="de-DE" dirty="0">
                <a:latin typeface="Abadi Extra Light" panose="020B0204020104020204" pitchFamily="34" charset="0"/>
              </a:rPr>
              <a:t> 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b="1" dirty="0">
                <a:latin typeface="Abadi Extra Light" panose="020B0204020104020204" pitchFamily="34" charset="0"/>
              </a:rPr>
              <a:t>Gib</a:t>
            </a:r>
            <a:r>
              <a:rPr lang="de-DE" dirty="0">
                <a:latin typeface="Abadi Extra Light" panose="020B0204020104020204" pitchFamily="34" charset="0"/>
              </a:rPr>
              <a:t> eine zirkuläre Begründung für den Satz des Pythagoras </a:t>
            </a:r>
            <a:r>
              <a:rPr lang="de-DE" b="1" dirty="0">
                <a:latin typeface="Abadi Extra Light" panose="020B0204020104020204" pitchFamily="34" charset="0"/>
              </a:rPr>
              <a:t>an</a:t>
            </a:r>
            <a:r>
              <a:rPr lang="de-DE" dirty="0">
                <a:latin typeface="Abadi Extra Light" panose="020B0204020104020204" pitchFamily="34" charset="0"/>
              </a:rPr>
              <a:t> (Zirkelschluss). </a:t>
            </a:r>
          </a:p>
          <a:p>
            <a:pPr marL="324000"/>
            <a:r>
              <a:rPr lang="de-DE" sz="1600" i="1" dirty="0">
                <a:latin typeface="Abadi Extra Light" panose="020B0204020104020204" pitchFamily="34" charset="0"/>
              </a:rPr>
              <a:t>Hinweis: Es handelt sich dabei dann nicht um einen gültigen mathematischen Beweis.</a:t>
            </a:r>
            <a:endParaRPr lang="de-DE" sz="1600" dirty="0">
              <a:latin typeface="Abadi Extra Light" panose="020B0204020104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de-DE" dirty="0">
              <a:latin typeface="Abadi Extra Light" panose="020B0204020104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de-DE" b="1" dirty="0">
                <a:latin typeface="Abadi Extra Light" panose="020B0204020104020204" pitchFamily="34" charset="0"/>
              </a:rPr>
              <a:t>Markiere </a:t>
            </a:r>
            <a:r>
              <a:rPr lang="de-DE" dirty="0">
                <a:latin typeface="Abadi Extra Light" panose="020B0204020104020204" pitchFamily="34" charset="0"/>
              </a:rPr>
              <a:t>in der folgenden Begründung für den Satz des Pythagoras das zirkuläre Argument.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D39FA3-0476-4F70-8FCB-88CC5302ACB5}"/>
              </a:ext>
            </a:extLst>
          </p:cNvPr>
          <p:cNvSpPr txBox="1"/>
          <p:nvPr/>
        </p:nvSpPr>
        <p:spPr>
          <a:xfrm>
            <a:off x="528411" y="1054089"/>
            <a:ext cx="11222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 Extra Light" panose="020B0204020104020204" pitchFamily="34" charset="0"/>
              </a:rPr>
              <a:t>Zirkelschlüsse kann es auch in der Mathematik geben.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r>
              <a:rPr lang="de-DE" dirty="0">
                <a:latin typeface="Abadi" panose="020B0604020104020204" pitchFamily="34" charset="0"/>
              </a:rPr>
              <a:t>Satz des Pythagoras: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algn="ctr"/>
            <a:r>
              <a:rPr lang="de-DE" dirty="0">
                <a:latin typeface="Abadi Extra Light" panose="020B0204020104020204" pitchFamily="34" charset="0"/>
              </a:rPr>
              <a:t>„</a:t>
            </a:r>
            <a:r>
              <a:rPr lang="de-DE" b="1" dirty="0">
                <a:latin typeface="Abadi Extra Light" panose="020B0204020104020204" pitchFamily="34" charset="0"/>
              </a:rPr>
              <a:t>Wenn</a:t>
            </a:r>
            <a:r>
              <a:rPr lang="de-DE" dirty="0">
                <a:latin typeface="Abadi Extra Light" panose="020B0204020104020204" pitchFamily="34" charset="0"/>
              </a:rPr>
              <a:t> in a und b die Katheten und c die Hypotenuse eines rechtwinkligen Dreiecks sind, </a:t>
            </a:r>
            <a:r>
              <a:rPr lang="de-DE" b="1" dirty="0">
                <a:latin typeface="Abadi Extra Light" panose="020B0204020104020204" pitchFamily="34" charset="0"/>
              </a:rPr>
              <a:t>dann</a:t>
            </a:r>
            <a:r>
              <a:rPr lang="de-DE" dirty="0">
                <a:latin typeface="Abadi Extra Light" panose="020B0204020104020204" pitchFamily="34" charset="0"/>
              </a:rPr>
              <a:t> gilt a²+b²=c².“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ED2B128-AADD-470C-BE57-96FAA10F5297}"/>
              </a:ext>
            </a:extLst>
          </p:cNvPr>
          <p:cNvSpPr txBox="1"/>
          <p:nvPr/>
        </p:nvSpPr>
        <p:spPr>
          <a:xfrm>
            <a:off x="528412" y="4620874"/>
            <a:ext cx="11135169" cy="1846788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de-DE" dirty="0">
                <a:latin typeface="Abadi" panose="020B0604020104020204" pitchFamily="34" charset="0"/>
              </a:rPr>
              <a:t>Begründung für den Satz des Pythagoras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de-DE" dirty="0">
                <a:latin typeface="Abadi Extra Light" panose="020B0204020104020204" pitchFamily="34" charset="0"/>
              </a:rPr>
              <a:t>Betrachte das Dreieck ABC mit den Katheten a und b sowie der Hypotenuse c. Da in einem rechtwinkligen Dreieck das Quadrat über die Hypotenuse genauso groß ist wie die Summe der Quadrate über die Katheten, gilt a²+b²=c². Damit ist die Behauptung und der Satz des Pythagoras bewiesen.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DD8850D-D751-40DB-B048-E0F97727E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74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51A9EB83-5528-4509-8938-F4E24720F48A}"/>
              </a:ext>
            </a:extLst>
          </p:cNvPr>
          <p:cNvGrpSpPr>
            <a:grpSpLocks/>
          </p:cNvGrpSpPr>
          <p:nvPr/>
        </p:nvGrpSpPr>
        <p:grpSpPr bwMode="auto">
          <a:xfrm>
            <a:off x="-3" y="46820"/>
            <a:ext cx="12191999" cy="743226"/>
            <a:chOff x="106845960" y="105547445"/>
            <a:chExt cx="11841299" cy="623123"/>
          </a:xfrm>
        </p:grpSpPr>
        <p:cxnSp>
          <p:nvCxnSpPr>
            <p:cNvPr id="8" name="AutoShape 3">
              <a:extLst>
                <a:ext uri="{FF2B5EF4-FFF2-40B4-BE49-F238E27FC236}">
                  <a16:creationId xmlns:a16="http://schemas.microsoft.com/office/drawing/2014/main" id="{52561DCB-2726-4282-99C2-0943F20680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6845960" y="106170568"/>
              <a:ext cx="11841299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DAB14FB7-3977-42F5-AA54-43D561E38D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566169" y="105547445"/>
              <a:ext cx="1041675" cy="527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06493CD-D732-4422-A5F2-B97F451B3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34488" y="105719039"/>
              <a:ext cx="2370667" cy="27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dirty="0">
                  <a:solidFill>
                    <a:srgbClr val="000000"/>
                  </a:solidFill>
                  <a:latin typeface="Abadi" panose="020B0604020104020204" pitchFamily="34" charset="0"/>
                </a:rPr>
                <a:t>Der Zirkelschluss</a:t>
              </a:r>
              <a:endPara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endParaRPr>
            </a:p>
          </p:txBody>
        </p: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EC603B83-89D2-45F9-93AC-394976E2B635}"/>
              </a:ext>
            </a:extLst>
          </p:cNvPr>
          <p:cNvSpPr txBox="1"/>
          <p:nvPr/>
        </p:nvSpPr>
        <p:spPr>
          <a:xfrm>
            <a:off x="528411" y="4115871"/>
            <a:ext cx="69662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" panose="020B0604020104020204" pitchFamily="34" charset="0"/>
              </a:rPr>
              <a:t>Aufgabenstellung</a:t>
            </a:r>
            <a:r>
              <a:rPr lang="de-DE" dirty="0">
                <a:latin typeface="Abadi Extra Light" panose="020B0204020104020204" pitchFamily="34" charset="0"/>
              </a:rPr>
              <a:t> </a:t>
            </a:r>
          </a:p>
          <a:p>
            <a:endParaRPr lang="de-DE" dirty="0">
              <a:latin typeface="Abadi Extra Light" panose="020B0204020104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de-DE" b="1" dirty="0">
                <a:latin typeface="Abadi Extra Light" panose="020B0204020104020204" pitchFamily="34" charset="0"/>
              </a:rPr>
              <a:t>Konstruiere </a:t>
            </a:r>
            <a:r>
              <a:rPr lang="de-DE" dirty="0">
                <a:latin typeface="Abadi Extra Light" panose="020B0204020104020204" pitchFamily="34" charset="0"/>
              </a:rPr>
              <a:t>mit den Argumenten aus dem Beweispuzzle zur </a:t>
            </a:r>
            <a:r>
              <a:rPr lang="de-DE" i="1" dirty="0">
                <a:latin typeface="Abadi Extra Light" panose="020B0204020104020204" pitchFamily="34" charset="0"/>
              </a:rPr>
              <a:t>Innenwinkelsumme von Dreiecken </a:t>
            </a:r>
            <a:r>
              <a:rPr lang="de-DE" dirty="0">
                <a:latin typeface="Abadi Extra Light" panose="020B0204020104020204" pitchFamily="34" charset="0"/>
              </a:rPr>
              <a:t>eine Begründung mit einem zirkulären Argument (Zirkelschluss). </a:t>
            </a:r>
          </a:p>
          <a:p>
            <a:pPr marL="324000" algn="just"/>
            <a:r>
              <a:rPr lang="de-DE" i="1" dirty="0">
                <a:latin typeface="Abadi Extra Light" panose="020B0204020104020204" pitchFamily="34" charset="0"/>
              </a:rPr>
              <a:t>Hinweis: Es handelt sich dabei dann nicht um einen gültigen mathematischen Beweis.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7FD39FA3-0476-4F70-8FCB-88CC5302ACB5}"/>
              </a:ext>
            </a:extLst>
          </p:cNvPr>
          <p:cNvSpPr txBox="1"/>
          <p:nvPr/>
        </p:nvSpPr>
        <p:spPr>
          <a:xfrm>
            <a:off x="528411" y="1054089"/>
            <a:ext cx="69662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dirty="0">
                <a:latin typeface="Abadi Extra Light" panose="020B0204020104020204" pitchFamily="34" charset="0"/>
              </a:rPr>
              <a:t>Zirkelschlüsse kann es auch in der Mathematik geben.</a:t>
            </a:r>
          </a:p>
          <a:p>
            <a:pPr algn="just"/>
            <a:endParaRPr lang="de-DE" dirty="0">
              <a:latin typeface="Abadi Extra Light" panose="020B0204020104020204" pitchFamily="34" charset="0"/>
            </a:endParaRPr>
          </a:p>
          <a:p>
            <a:pPr algn="just"/>
            <a:r>
              <a:rPr lang="de-DE" dirty="0">
                <a:latin typeface="Abadi Extra Light" panose="020B0204020104020204" pitchFamily="34" charset="0"/>
              </a:rPr>
              <a:t>Eine Begründung mit einem zirkulären Argument (Zirkelschluss) stellt keinen gültigen mathematischen Beweis dar.</a:t>
            </a:r>
          </a:p>
          <a:p>
            <a:pPr algn="just"/>
            <a:endParaRPr lang="de-DE" dirty="0">
              <a:latin typeface="Abadi Extra Light" panose="020B0204020104020204" pitchFamily="34" charset="0"/>
            </a:endParaRPr>
          </a:p>
          <a:p>
            <a:pPr algn="just"/>
            <a:endParaRPr lang="de-DE" dirty="0">
              <a:latin typeface="Abadi Extra Light" panose="020B0204020104020204" pitchFamily="34" charset="0"/>
            </a:endParaRPr>
          </a:p>
          <a:p>
            <a:pPr algn="just"/>
            <a:endParaRPr lang="de-DE" dirty="0">
              <a:latin typeface="Abadi Extra Light" panose="020B0204020104020204" pitchFamily="34" charset="0"/>
            </a:endParaRPr>
          </a:p>
          <a:p>
            <a:pPr algn="just"/>
            <a:endParaRPr lang="de-DE" dirty="0">
              <a:latin typeface="Abadi Extra Light" panose="020B0204020104020204" pitchFamily="34" charset="0"/>
            </a:endParaRPr>
          </a:p>
          <a:p>
            <a:pPr algn="just"/>
            <a:r>
              <a:rPr lang="de-DE" dirty="0">
                <a:latin typeface="Abadi Extra Light" panose="020B0204020104020204" pitchFamily="34" charset="0"/>
              </a:rPr>
              <a:t>Unter den Argumenten im Beweispuzzle der ersten Hausaufgabe tauchen Argumente auf, die zu einem Zirkelschluss in der Begründung führen würden.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47229185-F172-4DDD-B999-7B469BBC8C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607654"/>
              </p:ext>
            </p:extLst>
          </p:nvPr>
        </p:nvGraphicFramePr>
        <p:xfrm>
          <a:off x="7928971" y="1172636"/>
          <a:ext cx="3734618" cy="5394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Acrobat Document" r:id="rId5" imgW="3428753" imgH="4952737" progId="Acrobat.Document.DC">
                  <p:embed/>
                </p:oleObj>
              </mc:Choice>
              <mc:Fallback>
                <p:oleObj name="Acrobat Document" r:id="rId5" imgW="3428753" imgH="4952737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928971" y="1172636"/>
                        <a:ext cx="3734618" cy="5394448"/>
                      </a:xfrm>
                      <a:prstGeom prst="rect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F9ABA9D-DE50-457D-A4B8-7D045F2A2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4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51A9EB83-5528-4509-8938-F4E24720F48A}"/>
              </a:ext>
            </a:extLst>
          </p:cNvPr>
          <p:cNvGrpSpPr>
            <a:grpSpLocks/>
          </p:cNvGrpSpPr>
          <p:nvPr/>
        </p:nvGrpSpPr>
        <p:grpSpPr bwMode="auto">
          <a:xfrm>
            <a:off x="-3" y="46820"/>
            <a:ext cx="12191999" cy="743226"/>
            <a:chOff x="106845960" y="105547445"/>
            <a:chExt cx="11841299" cy="623123"/>
          </a:xfrm>
        </p:grpSpPr>
        <p:cxnSp>
          <p:nvCxnSpPr>
            <p:cNvPr id="8" name="AutoShape 3">
              <a:extLst>
                <a:ext uri="{FF2B5EF4-FFF2-40B4-BE49-F238E27FC236}">
                  <a16:creationId xmlns:a16="http://schemas.microsoft.com/office/drawing/2014/main" id="{52561DCB-2726-4282-99C2-0943F20680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6845960" y="106170568"/>
              <a:ext cx="11841299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DAB14FB7-3977-42F5-AA54-43D561E38D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566169" y="105547445"/>
              <a:ext cx="1041675" cy="527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06493CD-D732-4422-A5F2-B97F451B3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34488" y="105719039"/>
              <a:ext cx="2370667" cy="27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dirty="0">
                  <a:solidFill>
                    <a:srgbClr val="000000"/>
                  </a:solidFill>
                  <a:latin typeface="Abadi" panose="020B0604020104020204" pitchFamily="34" charset="0"/>
                </a:rPr>
                <a:t>Der Zirkelschluss</a:t>
              </a:r>
              <a:endPara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endParaRPr>
            </a:p>
          </p:txBody>
        </p:sp>
      </p:grpSp>
      <p:sp>
        <p:nvSpPr>
          <p:cNvPr id="2" name="Textfeld 1">
            <a:extLst>
              <a:ext uri="{FF2B5EF4-FFF2-40B4-BE49-F238E27FC236}">
                <a16:creationId xmlns:a16="http://schemas.microsoft.com/office/drawing/2014/main" id="{7FD39FA3-0476-4F70-8FCB-88CC5302ACB5}"/>
              </a:ext>
            </a:extLst>
          </p:cNvPr>
          <p:cNvSpPr txBox="1"/>
          <p:nvPr/>
        </p:nvSpPr>
        <p:spPr>
          <a:xfrm>
            <a:off x="3462948" y="847400"/>
            <a:ext cx="526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badi Extra Light" panose="020B0204020104020204" pitchFamily="34" charset="0"/>
              </a:rPr>
              <a:t>„Die Innenwinkelsumme in einem Dreieck beträgt 180°.“</a:t>
            </a: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8E200D21-32F8-49FF-B24A-9B37592B4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07" y="1302842"/>
            <a:ext cx="5183922" cy="66770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Zeichne in einem beliebigen Dreieck die zur Strecke AB parallele Gerade g durch C.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708AB8B1-B357-4BB2-B8A2-29175D114A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9673" y="3609750"/>
            <a:ext cx="5183912" cy="93518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Auf die Geraden g, die Gerade durch A und B sowie die durch A und C kann der Wechselwinkelsatz angewendet werden.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8A35957D-C148-4815-9368-68CDA2BC48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673" y="2901570"/>
                <a:ext cx="5183912" cy="587316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Zwischen g und der Geraden durch A und C liegt dann auch der Winkel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 vor.</a:t>
                </a:r>
              </a:p>
            </p:txBody>
          </p:sp>
        </mc:Choice>
        <mc:Fallback xmlns="">
          <p:sp>
            <p:nvSpPr>
              <p:cNvPr id="14" name="Text Box 13">
                <a:extLst>
                  <a:ext uri="{FF2B5EF4-FFF2-40B4-BE49-F238E27FC236}">
                    <a16:creationId xmlns:a16="http://schemas.microsoft.com/office/drawing/2014/main" id="{8A35957D-C148-4815-9368-68CDA2BC4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673" y="2901570"/>
                <a:ext cx="5183912" cy="587316"/>
              </a:xfrm>
              <a:prstGeom prst="rect">
                <a:avLst/>
              </a:prstGeom>
              <a:blipFill>
                <a:blip r:embed="rId4"/>
                <a:stretch>
                  <a:fillRect l="-1761" t="-4082" r="-1643" b="-14286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 Box 13">
            <a:extLst>
              <a:ext uri="{FF2B5EF4-FFF2-40B4-BE49-F238E27FC236}">
                <a16:creationId xmlns:a16="http://schemas.microsoft.com/office/drawing/2014/main" id="{6ECB175D-B66D-4A92-B860-394DA8764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9673" y="4674146"/>
            <a:ext cx="5183912" cy="4037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Der Winkel auf einer Seite einer Geraden ist 180° groß.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 Box 13">
                <a:extLst>
                  <a:ext uri="{FF2B5EF4-FFF2-40B4-BE49-F238E27FC236}">
                    <a16:creationId xmlns:a16="http://schemas.microsoft.com/office/drawing/2014/main" id="{2778B941-7007-4755-A682-C74235AE27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839" y="3706556"/>
                <a:ext cx="5183922" cy="373740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Es ist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=180°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16" name="Text Box 13">
                <a:extLst>
                  <a:ext uri="{FF2B5EF4-FFF2-40B4-BE49-F238E27FC236}">
                    <a16:creationId xmlns:a16="http://schemas.microsoft.com/office/drawing/2014/main" id="{2778B941-7007-4755-A682-C74235AE27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839" y="3706556"/>
                <a:ext cx="5183922" cy="373740"/>
              </a:xfrm>
              <a:prstGeom prst="rect">
                <a:avLst/>
              </a:prstGeom>
              <a:blipFill>
                <a:blip r:embed="rId5"/>
                <a:stretch>
                  <a:fillRect l="-1641" t="-6349" b="-12698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 Box 13">
                <a:extLst>
                  <a:ext uri="{FF2B5EF4-FFF2-40B4-BE49-F238E27FC236}">
                    <a16:creationId xmlns:a16="http://schemas.microsoft.com/office/drawing/2014/main" id="{B5B3BE41-4671-48F6-9F1A-CFE2A2B9C8D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673" y="1302582"/>
                <a:ext cx="5183922" cy="66770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Dann ist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180°=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 gerade die Innenwinkelsumme in dem Dreieck ABC.</a:t>
                </a:r>
              </a:p>
            </p:txBody>
          </p:sp>
        </mc:Choice>
        <mc:Fallback xmlns="">
          <p:sp>
            <p:nvSpPr>
              <p:cNvPr id="17" name="Text Box 13">
                <a:extLst>
                  <a:ext uri="{FF2B5EF4-FFF2-40B4-BE49-F238E27FC236}">
                    <a16:creationId xmlns:a16="http://schemas.microsoft.com/office/drawing/2014/main" id="{B5B3BE41-4671-48F6-9F1A-CFE2A2B9C8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673" y="1302582"/>
                <a:ext cx="5183922" cy="667704"/>
              </a:xfrm>
              <a:prstGeom prst="rect">
                <a:avLst/>
              </a:prstGeom>
              <a:blipFill>
                <a:blip r:embed="rId6"/>
                <a:stretch>
                  <a:fillRect l="-1761" t="-3604" r="-1643" b="-901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 Box 13">
                <a:extLst>
                  <a:ext uri="{FF2B5EF4-FFF2-40B4-BE49-F238E27FC236}">
                    <a16:creationId xmlns:a16="http://schemas.microsoft.com/office/drawing/2014/main" id="{7848961D-947C-48FF-996D-643E333260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839" y="2896973"/>
                <a:ext cx="5183922" cy="667704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Bezeichne mit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 und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 die Innenwinkel eines Dreiecks ABC.</a:t>
                </a:r>
              </a:p>
            </p:txBody>
          </p:sp>
        </mc:Choice>
        <mc:Fallback xmlns="">
          <p:sp>
            <p:nvSpPr>
              <p:cNvPr id="18" name="Text Box 13">
                <a:extLst>
                  <a:ext uri="{FF2B5EF4-FFF2-40B4-BE49-F238E27FC236}">
                    <a16:creationId xmlns:a16="http://schemas.microsoft.com/office/drawing/2014/main" id="{7848961D-947C-48FF-996D-643E333260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839" y="2896973"/>
                <a:ext cx="5183922" cy="667704"/>
              </a:xfrm>
              <a:prstGeom prst="rect">
                <a:avLst/>
              </a:prstGeom>
              <a:blipFill>
                <a:blip r:embed="rId7"/>
                <a:stretch>
                  <a:fillRect l="-1641" t="-3571" r="-1641" b="-893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 Box 13">
                <a:extLst>
                  <a:ext uri="{FF2B5EF4-FFF2-40B4-BE49-F238E27FC236}">
                    <a16:creationId xmlns:a16="http://schemas.microsoft.com/office/drawing/2014/main" id="{87275D08-7482-40E5-A07E-321311BF66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5839" y="4218836"/>
                <a:ext cx="5183922" cy="685197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Im Tafelwerk steht für n-Ecke die allgemeine Formel der Innenwinkelsumme, nämlich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de-DE" altLang="de-DE" sz="17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altLang="de-DE" sz="17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de-DE" altLang="de-DE" sz="17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de-DE" altLang="de-DE" sz="17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180°</m:t>
                    </m:r>
                    <m:r>
                      <a:rPr lang="de-DE" altLang="de-DE" sz="1700" b="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de-DE" altLang="de-DE" sz="1700" dirty="0">
                  <a:solidFill>
                    <a:srgbClr val="000000"/>
                  </a:solidFill>
                  <a:latin typeface="Abadi Extra Light" panose="020B0204020104020204" pitchFamily="34" charset="0"/>
                </a:endParaRPr>
              </a:p>
            </p:txBody>
          </p:sp>
        </mc:Choice>
        <mc:Fallback xmlns="">
          <p:sp>
            <p:nvSpPr>
              <p:cNvPr id="19" name="Text Box 13">
                <a:extLst>
                  <a:ext uri="{FF2B5EF4-FFF2-40B4-BE49-F238E27FC236}">
                    <a16:creationId xmlns:a16="http://schemas.microsoft.com/office/drawing/2014/main" id="{87275D08-7482-40E5-A07E-321311BF6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5839" y="4218836"/>
                <a:ext cx="5183922" cy="685197"/>
              </a:xfrm>
              <a:prstGeom prst="rect">
                <a:avLst/>
              </a:prstGeom>
              <a:blipFill>
                <a:blip r:embed="rId8"/>
                <a:stretch>
                  <a:fillRect l="-1641" t="-3509" r="-1641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13">
                <a:extLst>
                  <a:ext uri="{FF2B5EF4-FFF2-40B4-BE49-F238E27FC236}">
                    <a16:creationId xmlns:a16="http://schemas.microsoft.com/office/drawing/2014/main" id="{4611B16B-38EE-4CDC-9CC4-8BA2D1D3E92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673" y="6137656"/>
                <a:ext cx="5183913" cy="550506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Für n=3 folgt mit der allgemeinen Formel für die Innenwinkelsumme </a:t>
                </a:r>
                <a14:m>
                  <m:oMath xmlns:m="http://schemas.openxmlformats.org/officeDocument/2006/math">
                    <m:r>
                      <a:rPr lang="de-DE" altLang="de-DE" sz="1700" i="1" dirty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(3−2)180°=180°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1" name="Text Box 13">
                <a:extLst>
                  <a:ext uri="{FF2B5EF4-FFF2-40B4-BE49-F238E27FC236}">
                    <a16:creationId xmlns:a16="http://schemas.microsoft.com/office/drawing/2014/main" id="{4611B16B-38EE-4CDC-9CC4-8BA2D1D3E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673" y="6137656"/>
                <a:ext cx="5183913" cy="550506"/>
              </a:xfrm>
              <a:prstGeom prst="rect">
                <a:avLst/>
              </a:prstGeom>
              <a:blipFill>
                <a:blip r:embed="rId9"/>
                <a:stretch>
                  <a:fillRect l="-1761" t="-4348" r="-1643" b="-21739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13">
            <a:extLst>
              <a:ext uri="{FF2B5EF4-FFF2-40B4-BE49-F238E27FC236}">
                <a16:creationId xmlns:a16="http://schemas.microsoft.com/office/drawing/2014/main" id="{AAABAFEE-DB64-48B2-AFD3-16CF631E6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07" y="2097292"/>
            <a:ext cx="5183922" cy="6677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Ich zeichne zwei beliebige Dreiecke, ein stumpfwinkliges und ein spitzwinkliges.</a:t>
            </a: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C55693F7-3D2B-489D-BB31-74E07EB932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839" y="5758168"/>
            <a:ext cx="5183912" cy="92999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Messe ich die Winkel in den gezeichneten Dreiecken und addiere ich die Werte, erhalte ich bei beiden Dreiecken ungefähr 180°.</a:t>
            </a:r>
          </a:p>
        </p:txBody>
      </p:sp>
      <p:sp>
        <p:nvSpPr>
          <p:cNvPr id="24" name="Text Box 13">
            <a:extLst>
              <a:ext uri="{FF2B5EF4-FFF2-40B4-BE49-F238E27FC236}">
                <a16:creationId xmlns:a16="http://schemas.microsoft.com/office/drawing/2014/main" id="{5B7CF8C8-9331-4AD2-93AE-8EE4C2C62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9673" y="5204969"/>
            <a:ext cx="5183912" cy="80563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Auf die Geraden g, die Gerade durch A und B sowie die durch B und C kann der Wechselwinkelsatz angewendet werden.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3">
                <a:extLst>
                  <a:ext uri="{FF2B5EF4-FFF2-40B4-BE49-F238E27FC236}">
                    <a16:creationId xmlns:a16="http://schemas.microsoft.com/office/drawing/2014/main" id="{7A02ABB8-5D98-443E-A209-019DE38594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673" y="2102161"/>
                <a:ext cx="5183912" cy="662602"/>
              </a:xfrm>
              <a:prstGeom prst="rect">
                <a:avLst/>
              </a:prstGeom>
              <a:ln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just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Zwischen g und der Geraden durch B und C liegt dann auch der Winkel </a:t>
                </a:r>
                <a14:m>
                  <m:oMath xmlns:m="http://schemas.openxmlformats.org/officeDocument/2006/math">
                    <m:r>
                      <a:rPr lang="de-DE" altLang="de-DE" sz="17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DE" altLang="de-DE" sz="1700" dirty="0">
                    <a:solidFill>
                      <a:srgbClr val="000000"/>
                    </a:solidFill>
                    <a:latin typeface="Abadi Extra Light" panose="020B0204020104020204" pitchFamily="34" charset="0"/>
                  </a:rPr>
                  <a:t> vor.</a:t>
                </a:r>
              </a:p>
            </p:txBody>
          </p:sp>
        </mc:Choice>
        <mc:Fallback xmlns="">
          <p:sp>
            <p:nvSpPr>
              <p:cNvPr id="25" name="Text Box 13">
                <a:extLst>
                  <a:ext uri="{FF2B5EF4-FFF2-40B4-BE49-F238E27FC236}">
                    <a16:creationId xmlns:a16="http://schemas.microsoft.com/office/drawing/2014/main" id="{7A02ABB8-5D98-443E-A209-019DE38594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9673" y="2102161"/>
                <a:ext cx="5183912" cy="662602"/>
              </a:xfrm>
              <a:prstGeom prst="rect">
                <a:avLst/>
              </a:prstGeom>
              <a:blipFill>
                <a:blip r:embed="rId10"/>
                <a:stretch>
                  <a:fillRect l="-1761" t="-3604" r="-1643" b="-901"/>
                </a:stretch>
              </a:blipFill>
              <a:ln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 Box 13">
            <a:extLst>
              <a:ext uri="{FF2B5EF4-FFF2-40B4-BE49-F238E27FC236}">
                <a16:creationId xmlns:a16="http://schemas.microsoft.com/office/drawing/2014/main" id="{401F1E33-17C3-4481-B814-075E29DFE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839" y="5031850"/>
            <a:ext cx="5183922" cy="60962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altLang="de-DE" sz="1700" dirty="0">
                <a:solidFill>
                  <a:srgbClr val="000000"/>
                </a:solidFill>
                <a:latin typeface="Abadi Extra Light" panose="020B0204020104020204" pitchFamily="34" charset="0"/>
              </a:rPr>
              <a:t>Dass die Innenwinkelsumme nur etwa 180° beträgt, liegt an meinen Messungenauigkeiten.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C9F07B-CC90-4AB1-B574-D1106095E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9171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">
            <a:extLst>
              <a:ext uri="{FF2B5EF4-FFF2-40B4-BE49-F238E27FC236}">
                <a16:creationId xmlns:a16="http://schemas.microsoft.com/office/drawing/2014/main" id="{51A9EB83-5528-4509-8938-F4E24720F48A}"/>
              </a:ext>
            </a:extLst>
          </p:cNvPr>
          <p:cNvGrpSpPr>
            <a:grpSpLocks/>
          </p:cNvGrpSpPr>
          <p:nvPr/>
        </p:nvGrpSpPr>
        <p:grpSpPr bwMode="auto">
          <a:xfrm>
            <a:off x="-3" y="46820"/>
            <a:ext cx="12191999" cy="743226"/>
            <a:chOff x="106845960" y="105547445"/>
            <a:chExt cx="11841299" cy="623123"/>
          </a:xfrm>
        </p:grpSpPr>
        <p:cxnSp>
          <p:nvCxnSpPr>
            <p:cNvPr id="8" name="AutoShape 3">
              <a:extLst>
                <a:ext uri="{FF2B5EF4-FFF2-40B4-BE49-F238E27FC236}">
                  <a16:creationId xmlns:a16="http://schemas.microsoft.com/office/drawing/2014/main" id="{52561DCB-2726-4282-99C2-0943F20680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106845960" y="106170568"/>
              <a:ext cx="11841299" cy="0"/>
            </a:xfrm>
            <a:prstGeom prst="straightConnector1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cxnSp>
        <p:pic>
          <p:nvPicPr>
            <p:cNvPr id="9" name="Picture 4">
              <a:extLst>
                <a:ext uri="{FF2B5EF4-FFF2-40B4-BE49-F238E27FC236}">
                  <a16:creationId xmlns:a16="http://schemas.microsoft.com/office/drawing/2014/main" id="{DAB14FB7-3977-42F5-AA54-43D561E38D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566169" y="105547445"/>
              <a:ext cx="1041675" cy="5274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 Box 5">
              <a:extLst>
                <a:ext uri="{FF2B5EF4-FFF2-40B4-BE49-F238E27FC236}">
                  <a16:creationId xmlns:a16="http://schemas.microsoft.com/office/drawing/2014/main" id="{F06493CD-D732-4422-A5F2-B97F451B34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934488" y="105719039"/>
              <a:ext cx="2370667" cy="279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de-DE" altLang="de-DE" dirty="0">
                  <a:solidFill>
                    <a:srgbClr val="000000"/>
                  </a:solidFill>
                  <a:latin typeface="Abadi" panose="020B0604020104020204" pitchFamily="34" charset="0"/>
                </a:rPr>
                <a:t>Verallgemeinerung</a:t>
              </a:r>
              <a:endParaRPr kumimoji="0" lang="de-DE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endParaRPr>
            </a:p>
          </p:txBody>
        </p: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EC603B83-89D2-45F9-93AC-394976E2B635}"/>
              </a:ext>
            </a:extLst>
          </p:cNvPr>
          <p:cNvSpPr txBox="1"/>
          <p:nvPr/>
        </p:nvSpPr>
        <p:spPr>
          <a:xfrm>
            <a:off x="533229" y="1603727"/>
            <a:ext cx="1104073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DE" sz="2200" dirty="0">
                <a:latin typeface="Abadi Extra Light" panose="020B0204020104020204" pitchFamily="34" charset="0"/>
              </a:rPr>
              <a:t>Die Bedingung, dass die Behauptung der Aussage nicht als Argument in einem gültigen Beweis verwendet werden darf (Zirkelschluss), lässt sich noch allgemeiner formulieren.</a:t>
            </a:r>
          </a:p>
          <a:p>
            <a:pPr algn="just"/>
            <a:endParaRPr lang="de-DE" sz="2200" dirty="0">
              <a:latin typeface="Abadi Extra Light" panose="020B0204020104020204" pitchFamily="34" charset="0"/>
            </a:endParaRPr>
          </a:p>
          <a:p>
            <a:pPr algn="just"/>
            <a:endParaRPr lang="de-DE" sz="2200" dirty="0">
              <a:latin typeface="Abadi Extra Light" panose="020B0204020104020204" pitchFamily="34" charset="0"/>
            </a:endParaRPr>
          </a:p>
          <a:p>
            <a:pPr algn="just"/>
            <a:endParaRPr lang="de-DE" sz="2200" dirty="0">
              <a:latin typeface="Abadi Extra Light" panose="020B0204020104020204" pitchFamily="34" charset="0"/>
            </a:endParaRPr>
          </a:p>
          <a:p>
            <a:pPr algn="just"/>
            <a:endParaRPr lang="de-DE" sz="2200" dirty="0">
              <a:latin typeface="Abadi Extra Light" panose="020B0204020104020204" pitchFamily="34" charset="0"/>
            </a:endParaRPr>
          </a:p>
          <a:p>
            <a:pPr algn="ctr"/>
            <a:r>
              <a:rPr lang="de-DE" sz="2200" dirty="0">
                <a:latin typeface="Abadi Extra Light" panose="020B0204020104020204" pitchFamily="34" charset="0"/>
              </a:rPr>
              <a:t>Wie könnte eine solche Bedingung formuliert werden?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DCF9C10-693A-4CC2-8F8B-CD08E9D3B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0AB6B-75FD-4EC6-8BC5-F5CDA92C2EA2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62916"/>
      </p:ext>
    </p:extLst>
  </p:cSld>
  <p:clrMapOvr>
    <a:masterClrMapping/>
  </p:clrMapOvr>
</p:sld>
</file>

<file path=ppt/theme/theme1.xml><?xml version="1.0" encoding="utf-8"?>
<a:theme xmlns:a="http://schemas.openxmlformats.org/drawingml/2006/main" name="InterventionBeweisprinzipie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ventionBeweisprinzipien" id="{909F90F2-6C1B-40BD-8CE4-7A75C88BA785}" vid="{180BD881-67AE-4879-8308-A44CAE5AAB1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TM04033929[[fn=Schiefer]]</Template>
  <TotalTime>0</TotalTime>
  <Words>667</Words>
  <Application>Microsoft Office PowerPoint</Application>
  <PresentationFormat>Breitbild</PresentationFormat>
  <Paragraphs>79</Paragraphs>
  <Slides>6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5" baseType="lpstr">
      <vt:lpstr>Abadi</vt:lpstr>
      <vt:lpstr>Abadi Extra Light</vt:lpstr>
      <vt:lpstr>Arial</vt:lpstr>
      <vt:lpstr>Calibri</vt:lpstr>
      <vt:lpstr>Calibri Light</vt:lpstr>
      <vt:lpstr>Cambria Math</vt:lpstr>
      <vt:lpstr>Wingdings</vt:lpstr>
      <vt:lpstr>InterventionBeweisprinzipien</vt:lpstr>
      <vt:lpstr>Acrobat 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Jan Niklas Dühr</dc:creator>
  <cp:lastModifiedBy>Sporn, Femke</cp:lastModifiedBy>
  <cp:revision>24</cp:revision>
  <dcterms:created xsi:type="dcterms:W3CDTF">2021-12-12T14:42:09Z</dcterms:created>
  <dcterms:modified xsi:type="dcterms:W3CDTF">2023-01-17T09:13:47Z</dcterms:modified>
</cp:coreProperties>
</file>