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321" r:id="rId3"/>
    <p:sldId id="353" r:id="rId4"/>
    <p:sldId id="354" r:id="rId5"/>
    <p:sldId id="378" r:id="rId6"/>
    <p:sldId id="402" r:id="rId7"/>
    <p:sldId id="370" r:id="rId8"/>
    <p:sldId id="403" r:id="rId9"/>
    <p:sldId id="404" r:id="rId10"/>
    <p:sldId id="405" r:id="rId11"/>
    <p:sldId id="380" r:id="rId12"/>
    <p:sldId id="382" r:id="rId13"/>
    <p:sldId id="406" r:id="rId14"/>
    <p:sldId id="383" r:id="rId15"/>
    <p:sldId id="384" r:id="rId16"/>
    <p:sldId id="385" r:id="rId17"/>
    <p:sldId id="386" r:id="rId18"/>
    <p:sldId id="387" r:id="rId19"/>
    <p:sldId id="407" r:id="rId20"/>
    <p:sldId id="408" r:id="rId21"/>
    <p:sldId id="409" r:id="rId22"/>
    <p:sldId id="410" r:id="rId23"/>
    <p:sldId id="411" r:id="rId24"/>
    <p:sldId id="412" r:id="rId25"/>
    <p:sldId id="413" r:id="rId26"/>
    <p:sldId id="414" r:id="rId27"/>
    <p:sldId id="415" r:id="rId28"/>
    <p:sldId id="416" r:id="rId29"/>
    <p:sldId id="417" r:id="rId30"/>
    <p:sldId id="418" r:id="rId31"/>
    <p:sldId id="419" r:id="rId32"/>
    <p:sldId id="420" r:id="rId33"/>
    <p:sldId id="348" r:id="rId3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42957"/>
    <a:srgbClr val="003F7D"/>
    <a:srgbClr val="B0B7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95" autoAdjust="0"/>
    <p:restoredTop sz="90059" autoAdjust="0"/>
  </p:normalViewPr>
  <p:slideViewPr>
    <p:cSldViewPr snapToObjects="1">
      <p:cViewPr>
        <p:scale>
          <a:sx n="75" d="100"/>
          <a:sy n="75" d="100"/>
        </p:scale>
        <p:origin x="-2264" y="-7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handoutMaster" Target="handoutMasters/handout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85B8258-2CEE-AF43-8237-36C4235D20E0}" type="datetimeFigureOut">
              <a:rPr lang="de-DE" smtClean="0"/>
              <a:pPr/>
              <a:t>28.04.14</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64884DE-68A3-4A40-B21B-FFD33A756F72}" type="slidenum">
              <a:rPr lang="de-DE" smtClean="0"/>
              <a:pPr/>
              <a:t>‹Nr.›</a:t>
            </a:fld>
            <a:endParaRPr lang="de-DE"/>
          </a:p>
        </p:txBody>
      </p:sp>
    </p:spTree>
    <p:extLst>
      <p:ext uri="{BB962C8B-B14F-4D97-AF65-F5344CB8AC3E}">
        <p14:creationId xmlns:p14="http://schemas.microsoft.com/office/powerpoint/2010/main" val="19128259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930083-375A-46AF-8E54-DA1A26E3C295}" type="datetimeFigureOut">
              <a:rPr lang="de-DE" smtClean="0"/>
              <a:pPr/>
              <a:t>28.04.14</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685D42-A64D-42DB-9F67-2D42500438C5}" type="slidenum">
              <a:rPr lang="de-DE" smtClean="0"/>
              <a:pPr/>
              <a:t>‹Nr.›</a:t>
            </a:fld>
            <a:endParaRPr lang="de-DE"/>
          </a:p>
        </p:txBody>
      </p:sp>
    </p:spTree>
    <p:extLst>
      <p:ext uri="{BB962C8B-B14F-4D97-AF65-F5344CB8AC3E}">
        <p14:creationId xmlns:p14="http://schemas.microsoft.com/office/powerpoint/2010/main" val="349094669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lgn="ctr">
              <a:defRPr sz="4800"/>
            </a:lvl1pPr>
          </a:lstStyle>
          <a:p>
            <a:r>
              <a:rPr lang="de-DE" smtClean="0"/>
              <a:t>Titelmasterformat durch Klicken bearbeiten</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dirty="0"/>
          </a:p>
        </p:txBody>
      </p:sp>
      <p:pic>
        <p:nvPicPr>
          <p:cNvPr id="8" name="Bild 5" descr="Ecke unten re.png"/>
          <p:cNvPicPr>
            <a:picLocks noChangeAspect="1"/>
          </p:cNvPicPr>
          <p:nvPr userDrawn="1"/>
        </p:nvPicPr>
        <p:blipFill>
          <a:blip r:embed="rId2" cstate="print"/>
          <a:srcRect b="1724"/>
          <a:stretch>
            <a:fillRect/>
          </a:stretch>
        </p:blipFill>
        <p:spPr bwMode="auto">
          <a:xfrm>
            <a:off x="7921625" y="5048250"/>
            <a:ext cx="1222375" cy="1809750"/>
          </a:xfrm>
          <a:prstGeom prst="rect">
            <a:avLst/>
          </a:prstGeom>
          <a:noFill/>
          <a:ln w="9525">
            <a:noFill/>
            <a:miter lim="800000"/>
            <a:headEnd/>
            <a:tailEnd/>
          </a:ln>
        </p:spPr>
      </p:pic>
      <p:pic>
        <p:nvPicPr>
          <p:cNvPr id="6" name="Bild 4" descr="IPN-Logo-200x90-Transparenter-HG.png"/>
          <p:cNvPicPr>
            <a:picLocks noChangeAspect="1"/>
          </p:cNvPicPr>
          <p:nvPr userDrawn="1"/>
        </p:nvPicPr>
        <p:blipFill>
          <a:blip r:embed="rId3" cstate="print"/>
          <a:srcRect/>
          <a:stretch>
            <a:fillRect/>
          </a:stretch>
        </p:blipFill>
        <p:spPr bwMode="auto">
          <a:xfrm>
            <a:off x="6299200" y="293687"/>
            <a:ext cx="2540000" cy="696913"/>
          </a:xfrm>
          <a:prstGeom prst="rect">
            <a:avLst/>
          </a:prstGeom>
          <a:noFill/>
          <a:ln w="9525">
            <a:noFill/>
            <a:miter lim="800000"/>
            <a:headEnd/>
            <a:tailEnd/>
          </a:ln>
        </p:spPr>
      </p:pic>
      <p:sp>
        <p:nvSpPr>
          <p:cNvPr id="7" name="Fußzeilenplatzhalter 9"/>
          <p:cNvSpPr>
            <a:spLocks noGrp="1"/>
          </p:cNvSpPr>
          <p:nvPr>
            <p:ph type="ftr" sz="quarter" idx="3"/>
          </p:nvPr>
        </p:nvSpPr>
        <p:spPr>
          <a:xfrm>
            <a:off x="1048224" y="6356350"/>
            <a:ext cx="6952776" cy="365125"/>
          </a:xfrm>
          <a:prstGeom prst="rect">
            <a:avLst/>
          </a:prstGeom>
        </p:spPr>
        <p:txBody>
          <a:bodyPr anchor="ctr"/>
          <a:lstStyle>
            <a:lvl1pPr algn="ctr">
              <a:defRPr sz="1200" b="1">
                <a:solidFill>
                  <a:srgbClr val="B0B7BD"/>
                </a:solidFill>
                <a:latin typeface="Linotype Syntax Com Light" pitchFamily="34" charset="0"/>
              </a:defRPr>
            </a:lvl1pPr>
          </a:lstStyle>
          <a:p>
            <a:r>
              <a:rPr lang="de-DE" smtClean="0"/>
              <a:t>Prof. Dr. Olaf Köller, Leibniz-Institut für die Pädagogik der Naturwissenschaften und Mathematik</a:t>
            </a:r>
            <a:endParaRPr lang="de-DE"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halt mit Logo">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p:txBody>
          <a:bodyPr/>
          <a:lstStyle>
            <a:lvl1pPr>
              <a:defRPr sz="2800"/>
            </a:lvl1pPr>
          </a:lstStyle>
          <a:p>
            <a:pPr lvl="0"/>
            <a:r>
              <a:rPr lang="de-DE" dirty="0" smtClean="0"/>
              <a:t>Text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7" name="Titel 6"/>
          <p:cNvSpPr>
            <a:spLocks noGrp="1"/>
          </p:cNvSpPr>
          <p:nvPr>
            <p:ph type="title" hasCustomPrompt="1"/>
          </p:nvPr>
        </p:nvSpPr>
        <p:spPr>
          <a:xfrm>
            <a:off x="802256" y="180525"/>
            <a:ext cx="6866087" cy="527619"/>
          </a:xfrm>
        </p:spPr>
        <p:txBody>
          <a:bodyPr/>
          <a:lstStyle>
            <a:lvl1pPr>
              <a:defRPr sz="3200">
                <a:solidFill>
                  <a:schemeClr val="tx1">
                    <a:lumMod val="50000"/>
                    <a:lumOff val="50000"/>
                  </a:schemeClr>
                </a:solidFill>
                <a:latin typeface="Linotype Syntax Com Regular" pitchFamily="34" charset="0"/>
              </a:defRPr>
            </a:lvl1pPr>
          </a:lstStyle>
          <a:p>
            <a:r>
              <a:rPr lang="de-DE" dirty="0" smtClean="0"/>
              <a:t>Titel durch Klicken bearbeiten</a:t>
            </a:r>
            <a:endParaRPr lang="de-DE" dirty="0"/>
          </a:p>
        </p:txBody>
      </p:sp>
      <p:sp>
        <p:nvSpPr>
          <p:cNvPr id="13" name="Datumsplatzhalter 7"/>
          <p:cNvSpPr>
            <a:spLocks noGrp="1"/>
          </p:cNvSpPr>
          <p:nvPr>
            <p:ph type="dt" sz="half" idx="10"/>
          </p:nvPr>
        </p:nvSpPr>
        <p:spPr>
          <a:xfrm>
            <a:off x="457200" y="6356350"/>
            <a:ext cx="1000664" cy="365125"/>
          </a:xfrm>
          <a:prstGeom prst="rect">
            <a:avLst/>
          </a:prstGeom>
        </p:spPr>
        <p:txBody>
          <a:bodyPr anchor="ctr"/>
          <a:lstStyle>
            <a:lvl1pPr algn="ctr">
              <a:defRPr sz="1200" b="1">
                <a:solidFill>
                  <a:srgbClr val="B0B7BD"/>
                </a:solidFill>
                <a:latin typeface="Linotype Syntax Com Light" pitchFamily="34" charset="0"/>
              </a:defRPr>
            </a:lvl1pPr>
          </a:lstStyle>
          <a:p>
            <a:endParaRPr lang="de-DE" dirty="0"/>
          </a:p>
        </p:txBody>
      </p:sp>
      <p:sp>
        <p:nvSpPr>
          <p:cNvPr id="14" name="Foliennummernplatzhalter 8"/>
          <p:cNvSpPr>
            <a:spLocks noGrp="1"/>
          </p:cNvSpPr>
          <p:nvPr>
            <p:ph type="sldNum" sz="quarter" idx="11"/>
          </p:nvPr>
        </p:nvSpPr>
        <p:spPr>
          <a:xfrm>
            <a:off x="7987947" y="6356350"/>
            <a:ext cx="422694" cy="365125"/>
          </a:xfrm>
          <a:prstGeom prst="rect">
            <a:avLst/>
          </a:prstGeom>
        </p:spPr>
        <p:txBody>
          <a:bodyPr anchor="ctr"/>
          <a:lstStyle>
            <a:lvl1pPr algn="ctr">
              <a:defRPr sz="1200" b="1">
                <a:solidFill>
                  <a:srgbClr val="003F7D"/>
                </a:solidFill>
                <a:latin typeface="Linotype Syntax Com Light" pitchFamily="34" charset="0"/>
              </a:defRPr>
            </a:lvl1pPr>
          </a:lstStyle>
          <a:p>
            <a:fld id="{68CF12C0-C955-4FF1-BBC5-43979C8F2227}" type="slidenum">
              <a:rPr lang="de-DE" smtClean="0"/>
              <a:pPr/>
              <a:t>‹Nr.›</a:t>
            </a:fld>
            <a:endParaRPr lang="de-DE" dirty="0"/>
          </a:p>
        </p:txBody>
      </p:sp>
      <p:pic>
        <p:nvPicPr>
          <p:cNvPr id="10" name="Bild 9" descr="ReLogo Bildmarke_klein_RGB.eps"/>
          <p:cNvPicPr>
            <a:picLocks noChangeAspect="1"/>
          </p:cNvPicPr>
          <p:nvPr userDrawn="1"/>
        </p:nvPicPr>
        <p:blipFill>
          <a:blip r:embed="rId2" cstate="print"/>
          <a:stretch>
            <a:fillRect/>
          </a:stretch>
        </p:blipFill>
        <p:spPr bwMode="auto">
          <a:xfrm>
            <a:off x="7812360" y="116632"/>
            <a:ext cx="1189282" cy="667712"/>
          </a:xfrm>
          <a:prstGeom prst="rect">
            <a:avLst/>
          </a:prstGeom>
          <a:noFill/>
          <a:ln w="9525">
            <a:noFill/>
            <a:miter lim="800000"/>
            <a:headEnd/>
            <a:tailEnd/>
          </a:ln>
        </p:spPr>
      </p:pic>
      <p:sp>
        <p:nvSpPr>
          <p:cNvPr id="8" name="Fußzeilenplatzhalter 9"/>
          <p:cNvSpPr>
            <a:spLocks noGrp="1"/>
          </p:cNvSpPr>
          <p:nvPr>
            <p:ph type="ftr" sz="quarter" idx="3"/>
          </p:nvPr>
        </p:nvSpPr>
        <p:spPr>
          <a:xfrm>
            <a:off x="1048224" y="6356350"/>
            <a:ext cx="6952776" cy="365125"/>
          </a:xfrm>
          <a:prstGeom prst="rect">
            <a:avLst/>
          </a:prstGeom>
        </p:spPr>
        <p:txBody>
          <a:bodyPr anchor="ctr"/>
          <a:lstStyle>
            <a:lvl1pPr algn="ctr">
              <a:defRPr sz="1200" b="1">
                <a:solidFill>
                  <a:srgbClr val="B0B7BD"/>
                </a:solidFill>
                <a:latin typeface="Linotype Syntax Com Light" pitchFamily="34" charset="0"/>
              </a:defRPr>
            </a:lvl1pPr>
          </a:lstStyle>
          <a:p>
            <a:r>
              <a:rPr lang="de-DE" smtClean="0"/>
              <a:t>Prof. Dr. Olaf Köller, Leibniz-Institut für die Pädagogik der Naturwissenschaften und Mathematik</a:t>
            </a:r>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halt ohne Logo">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p:txBody>
          <a:bodyPr>
            <a:normAutofit/>
          </a:bodyPr>
          <a:lstStyle>
            <a:lvl1pPr>
              <a:defRPr sz="2800"/>
            </a:lvl1pPr>
            <a:lvl2pPr>
              <a:defRPr sz="2400"/>
            </a:lvl2pPr>
            <a:lvl3pPr>
              <a:defRPr sz="2000"/>
            </a:lvl3pPr>
            <a:lvl4pPr>
              <a:defRPr sz="1800"/>
            </a:lvl4pPr>
            <a:lvl5pPr>
              <a:defRPr sz="1800"/>
            </a:lvl5pPr>
          </a:lstStyle>
          <a:p>
            <a:pPr lvl="0"/>
            <a:r>
              <a:rPr lang="de-DE" dirty="0" smtClean="0"/>
              <a:t>Text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7" name="Titel 6"/>
          <p:cNvSpPr>
            <a:spLocks noGrp="1"/>
          </p:cNvSpPr>
          <p:nvPr>
            <p:ph type="title" hasCustomPrompt="1"/>
          </p:nvPr>
        </p:nvSpPr>
        <p:spPr>
          <a:xfrm>
            <a:off x="802256" y="180525"/>
            <a:ext cx="7884544" cy="527619"/>
          </a:xfrm>
        </p:spPr>
        <p:txBody>
          <a:bodyPr/>
          <a:lstStyle>
            <a:lvl1pPr>
              <a:defRPr sz="3200">
                <a:solidFill>
                  <a:schemeClr val="tx1">
                    <a:lumMod val="50000"/>
                    <a:lumOff val="50000"/>
                  </a:schemeClr>
                </a:solidFill>
                <a:latin typeface="Linotype Syntax Com Regular" pitchFamily="34" charset="0"/>
              </a:defRPr>
            </a:lvl1pPr>
          </a:lstStyle>
          <a:p>
            <a:r>
              <a:rPr lang="de-DE" dirty="0" smtClean="0"/>
              <a:t>Titel durch Klicken bearbeiten</a:t>
            </a:r>
            <a:endParaRPr lang="de-DE" dirty="0"/>
          </a:p>
        </p:txBody>
      </p:sp>
      <p:sp>
        <p:nvSpPr>
          <p:cNvPr id="13" name="Datumsplatzhalter 7"/>
          <p:cNvSpPr>
            <a:spLocks noGrp="1"/>
          </p:cNvSpPr>
          <p:nvPr>
            <p:ph type="dt" sz="half" idx="10"/>
          </p:nvPr>
        </p:nvSpPr>
        <p:spPr>
          <a:xfrm>
            <a:off x="457200" y="6356350"/>
            <a:ext cx="1000664" cy="365125"/>
          </a:xfrm>
          <a:prstGeom prst="rect">
            <a:avLst/>
          </a:prstGeom>
        </p:spPr>
        <p:txBody>
          <a:bodyPr anchor="ctr"/>
          <a:lstStyle>
            <a:lvl1pPr algn="ctr">
              <a:defRPr sz="1200" b="1">
                <a:solidFill>
                  <a:srgbClr val="B0B7BD"/>
                </a:solidFill>
                <a:latin typeface="Linotype Syntax Com Light" pitchFamily="34" charset="0"/>
              </a:defRPr>
            </a:lvl1pPr>
          </a:lstStyle>
          <a:p>
            <a:endParaRPr lang="de-DE" dirty="0"/>
          </a:p>
        </p:txBody>
      </p:sp>
      <p:sp>
        <p:nvSpPr>
          <p:cNvPr id="14" name="Foliennummernplatzhalter 8"/>
          <p:cNvSpPr>
            <a:spLocks noGrp="1"/>
          </p:cNvSpPr>
          <p:nvPr>
            <p:ph type="sldNum" sz="quarter" idx="11"/>
          </p:nvPr>
        </p:nvSpPr>
        <p:spPr>
          <a:xfrm>
            <a:off x="7987947" y="6356350"/>
            <a:ext cx="422694" cy="365125"/>
          </a:xfrm>
          <a:prstGeom prst="rect">
            <a:avLst/>
          </a:prstGeom>
        </p:spPr>
        <p:txBody>
          <a:bodyPr anchor="ctr"/>
          <a:lstStyle>
            <a:lvl1pPr algn="ctr">
              <a:defRPr sz="1200" b="1">
                <a:solidFill>
                  <a:srgbClr val="003F7D"/>
                </a:solidFill>
                <a:latin typeface="Linotype Syntax Com Light" pitchFamily="34" charset="0"/>
              </a:defRPr>
            </a:lvl1pPr>
          </a:lstStyle>
          <a:p>
            <a:fld id="{68CF12C0-C955-4FF1-BBC5-43979C8F2227}" type="slidenum">
              <a:rPr lang="de-DE" smtClean="0"/>
              <a:pPr/>
              <a:t>‹Nr.›</a:t>
            </a:fld>
            <a:endParaRPr lang="de-DE" dirty="0"/>
          </a:p>
        </p:txBody>
      </p:sp>
      <p:sp>
        <p:nvSpPr>
          <p:cNvPr id="8" name="Fußzeilenplatzhalter 9"/>
          <p:cNvSpPr>
            <a:spLocks noGrp="1"/>
          </p:cNvSpPr>
          <p:nvPr>
            <p:ph type="ftr" sz="quarter" idx="3"/>
          </p:nvPr>
        </p:nvSpPr>
        <p:spPr>
          <a:xfrm>
            <a:off x="1048224" y="6356350"/>
            <a:ext cx="6952776" cy="365125"/>
          </a:xfrm>
          <a:prstGeom prst="rect">
            <a:avLst/>
          </a:prstGeom>
        </p:spPr>
        <p:txBody>
          <a:bodyPr anchor="ctr"/>
          <a:lstStyle>
            <a:lvl1pPr algn="ctr">
              <a:defRPr sz="1200" b="1">
                <a:solidFill>
                  <a:srgbClr val="B0B7BD"/>
                </a:solidFill>
                <a:latin typeface="Linotype Syntax Com Light" pitchFamily="34" charset="0"/>
              </a:defRPr>
            </a:lvl1pPr>
          </a:lstStyle>
          <a:p>
            <a:r>
              <a:rPr lang="de-DE" smtClean="0"/>
              <a:t>Prof. Dr. Olaf Köller, Leibniz-Institut für die Pädagogik der Naturwissenschaften und Mathematik</a:t>
            </a:r>
            <a:endParaRPr lang="de-D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dirty="0"/>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pic>
        <p:nvPicPr>
          <p:cNvPr id="8" name="Bild 9" descr="ReLogo Bildmarke_klein_RGB.eps"/>
          <p:cNvPicPr>
            <a:picLocks noChangeAspect="1"/>
          </p:cNvPicPr>
          <p:nvPr userDrawn="1"/>
        </p:nvPicPr>
        <p:blipFill>
          <a:blip r:embed="rId2" cstate="print"/>
          <a:stretch>
            <a:fillRect/>
          </a:stretch>
        </p:blipFill>
        <p:spPr bwMode="auto">
          <a:xfrm>
            <a:off x="7812360" y="116632"/>
            <a:ext cx="1189282" cy="667712"/>
          </a:xfrm>
          <a:prstGeom prst="rect">
            <a:avLst/>
          </a:prstGeom>
          <a:noFill/>
          <a:ln w="9525">
            <a:noFill/>
            <a:miter lim="800000"/>
            <a:headEnd/>
            <a:tailEnd/>
          </a:ln>
        </p:spPr>
      </p:pic>
      <p:sp>
        <p:nvSpPr>
          <p:cNvPr id="5" name="Fußzeilenplatzhalter 9"/>
          <p:cNvSpPr>
            <a:spLocks noGrp="1"/>
          </p:cNvSpPr>
          <p:nvPr>
            <p:ph type="ftr" sz="quarter" idx="3"/>
          </p:nvPr>
        </p:nvSpPr>
        <p:spPr>
          <a:xfrm>
            <a:off x="1048224" y="6356350"/>
            <a:ext cx="6952776" cy="365125"/>
          </a:xfrm>
          <a:prstGeom prst="rect">
            <a:avLst/>
          </a:prstGeom>
        </p:spPr>
        <p:txBody>
          <a:bodyPr anchor="ctr"/>
          <a:lstStyle>
            <a:lvl1pPr algn="ctr">
              <a:defRPr sz="1200" b="1">
                <a:solidFill>
                  <a:srgbClr val="B0B7BD"/>
                </a:solidFill>
                <a:latin typeface="Linotype Syntax Com Light" pitchFamily="34" charset="0"/>
              </a:defRPr>
            </a:lvl1pPr>
          </a:lstStyle>
          <a:p>
            <a:r>
              <a:rPr lang="de-DE" smtClean="0"/>
              <a:t>Prof. Dr. Olaf Köller, Leibniz-Institut für die Pädagogik der Naturwissenschaften und Mathematik</a:t>
            </a:r>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Zwei Inhalte mit Logo">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457200" y="1035171"/>
            <a:ext cx="4038600" cy="509099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Inhaltsplatzhalter 3"/>
          <p:cNvSpPr>
            <a:spLocks noGrp="1"/>
          </p:cNvSpPr>
          <p:nvPr>
            <p:ph sz="half" idx="2"/>
          </p:nvPr>
        </p:nvSpPr>
        <p:spPr>
          <a:xfrm>
            <a:off x="4648200" y="1035172"/>
            <a:ext cx="4038600" cy="509099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9" name="Datumsplatzhalter 7"/>
          <p:cNvSpPr>
            <a:spLocks noGrp="1"/>
          </p:cNvSpPr>
          <p:nvPr>
            <p:ph type="dt" sz="half" idx="10"/>
          </p:nvPr>
        </p:nvSpPr>
        <p:spPr>
          <a:xfrm>
            <a:off x="457200" y="6356350"/>
            <a:ext cx="1000664" cy="365125"/>
          </a:xfrm>
          <a:prstGeom prst="rect">
            <a:avLst/>
          </a:prstGeom>
        </p:spPr>
        <p:txBody>
          <a:bodyPr anchor="ctr"/>
          <a:lstStyle>
            <a:lvl1pPr algn="ctr">
              <a:defRPr sz="1200" b="1">
                <a:solidFill>
                  <a:srgbClr val="B0B7BD"/>
                </a:solidFill>
                <a:latin typeface="Linotype Syntax Com Light" pitchFamily="34" charset="0"/>
              </a:defRPr>
            </a:lvl1pPr>
          </a:lstStyle>
          <a:p>
            <a:endParaRPr lang="de-DE" dirty="0"/>
          </a:p>
        </p:txBody>
      </p:sp>
      <p:sp>
        <p:nvSpPr>
          <p:cNvPr id="11" name="Foliennummernplatzhalter 8"/>
          <p:cNvSpPr>
            <a:spLocks noGrp="1"/>
          </p:cNvSpPr>
          <p:nvPr>
            <p:ph type="sldNum" sz="quarter" idx="11"/>
          </p:nvPr>
        </p:nvSpPr>
        <p:spPr>
          <a:xfrm>
            <a:off x="7987947" y="6356350"/>
            <a:ext cx="422694" cy="365125"/>
          </a:xfrm>
          <a:prstGeom prst="rect">
            <a:avLst/>
          </a:prstGeom>
        </p:spPr>
        <p:txBody>
          <a:bodyPr anchor="ctr"/>
          <a:lstStyle>
            <a:lvl1pPr algn="ctr">
              <a:defRPr sz="1200" b="1">
                <a:solidFill>
                  <a:srgbClr val="003F7D"/>
                </a:solidFill>
                <a:latin typeface="Linotype Syntax Com Light" pitchFamily="34" charset="0"/>
              </a:defRPr>
            </a:lvl1pPr>
          </a:lstStyle>
          <a:p>
            <a:fld id="{68CF12C0-C955-4FF1-BBC5-43979C8F2227}" type="slidenum">
              <a:rPr lang="de-DE" smtClean="0"/>
              <a:pPr/>
              <a:t>‹Nr.›</a:t>
            </a:fld>
            <a:endParaRPr lang="de-DE" dirty="0"/>
          </a:p>
        </p:txBody>
      </p:sp>
      <p:sp>
        <p:nvSpPr>
          <p:cNvPr id="12" name="Titel 6"/>
          <p:cNvSpPr>
            <a:spLocks noGrp="1"/>
          </p:cNvSpPr>
          <p:nvPr>
            <p:ph type="title" hasCustomPrompt="1"/>
          </p:nvPr>
        </p:nvSpPr>
        <p:spPr>
          <a:xfrm>
            <a:off x="802256" y="180525"/>
            <a:ext cx="6866087" cy="527619"/>
          </a:xfrm>
        </p:spPr>
        <p:txBody>
          <a:bodyPr/>
          <a:lstStyle>
            <a:lvl1pPr>
              <a:defRPr sz="3200">
                <a:solidFill>
                  <a:schemeClr val="tx1">
                    <a:lumMod val="50000"/>
                    <a:lumOff val="50000"/>
                  </a:schemeClr>
                </a:solidFill>
                <a:latin typeface="Linotype Syntax Com Regular" pitchFamily="34" charset="0"/>
              </a:defRPr>
            </a:lvl1pPr>
          </a:lstStyle>
          <a:p>
            <a:r>
              <a:rPr lang="de-DE" dirty="0" smtClean="0"/>
              <a:t>Titel durch Klicken bearbeiten</a:t>
            </a:r>
            <a:endParaRPr lang="de-DE" dirty="0"/>
          </a:p>
        </p:txBody>
      </p:sp>
      <p:pic>
        <p:nvPicPr>
          <p:cNvPr id="13" name="Bild 9" descr="ReLogo Bildmarke_klein_RGB.eps"/>
          <p:cNvPicPr>
            <a:picLocks noChangeAspect="1"/>
          </p:cNvPicPr>
          <p:nvPr userDrawn="1"/>
        </p:nvPicPr>
        <p:blipFill>
          <a:blip r:embed="rId2" cstate="print"/>
          <a:stretch>
            <a:fillRect/>
          </a:stretch>
        </p:blipFill>
        <p:spPr bwMode="auto">
          <a:xfrm>
            <a:off x="7812360" y="116632"/>
            <a:ext cx="1189282" cy="667712"/>
          </a:xfrm>
          <a:prstGeom prst="rect">
            <a:avLst/>
          </a:prstGeom>
          <a:noFill/>
          <a:ln w="9525">
            <a:noFill/>
            <a:miter lim="800000"/>
            <a:headEnd/>
            <a:tailEnd/>
          </a:ln>
        </p:spPr>
      </p:pic>
      <p:sp>
        <p:nvSpPr>
          <p:cNvPr id="14" name="Fußzeilenplatzhalter 9"/>
          <p:cNvSpPr>
            <a:spLocks noGrp="1"/>
          </p:cNvSpPr>
          <p:nvPr>
            <p:ph type="ftr" sz="quarter" idx="3"/>
          </p:nvPr>
        </p:nvSpPr>
        <p:spPr>
          <a:xfrm>
            <a:off x="1048224" y="6356350"/>
            <a:ext cx="6952776" cy="365125"/>
          </a:xfrm>
          <a:prstGeom prst="rect">
            <a:avLst/>
          </a:prstGeom>
        </p:spPr>
        <p:txBody>
          <a:bodyPr anchor="ctr"/>
          <a:lstStyle>
            <a:lvl1pPr algn="ctr">
              <a:defRPr sz="1200" b="1">
                <a:solidFill>
                  <a:srgbClr val="B0B7BD"/>
                </a:solidFill>
                <a:latin typeface="Linotype Syntax Com Light" pitchFamily="34" charset="0"/>
              </a:defRPr>
            </a:lvl1pPr>
          </a:lstStyle>
          <a:p>
            <a:r>
              <a:rPr lang="de-DE" smtClean="0"/>
              <a:t>Prof. Dr. Olaf Köller, Leibniz-Institut für die Pädagogik der Naturwissenschaften und Mathematik</a:t>
            </a:r>
            <a:endParaRPr lang="de-D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hne Inhalt mit Logo">
    <p:spTree>
      <p:nvGrpSpPr>
        <p:cNvPr id="1" name=""/>
        <p:cNvGrpSpPr/>
        <p:nvPr/>
      </p:nvGrpSpPr>
      <p:grpSpPr>
        <a:xfrm>
          <a:off x="0" y="0"/>
          <a:ext cx="0" cy="0"/>
          <a:chOff x="0" y="0"/>
          <a:chExt cx="0" cy="0"/>
        </a:xfrm>
      </p:grpSpPr>
      <p:sp>
        <p:nvSpPr>
          <p:cNvPr id="3" name="Datumsplatzhalter 2"/>
          <p:cNvSpPr>
            <a:spLocks noGrp="1"/>
          </p:cNvSpPr>
          <p:nvPr>
            <p:ph type="dt" sz="half" idx="10"/>
          </p:nvPr>
        </p:nvSpPr>
        <p:spPr/>
        <p:txBody>
          <a:bodyPr/>
          <a:lstStyle/>
          <a:p>
            <a:endParaRPr lang="de-DE" dirty="0"/>
          </a:p>
        </p:txBody>
      </p:sp>
      <p:sp>
        <p:nvSpPr>
          <p:cNvPr id="5" name="Foliennummernplatzhalter 4"/>
          <p:cNvSpPr>
            <a:spLocks noGrp="1"/>
          </p:cNvSpPr>
          <p:nvPr>
            <p:ph type="sldNum" sz="quarter" idx="12"/>
          </p:nvPr>
        </p:nvSpPr>
        <p:spPr/>
        <p:txBody>
          <a:bodyPr/>
          <a:lstStyle/>
          <a:p>
            <a:fld id="{68CF12C0-C955-4FF1-BBC5-43979C8F2227}" type="slidenum">
              <a:rPr lang="de-DE" smtClean="0"/>
              <a:pPr/>
              <a:t>‹Nr.›</a:t>
            </a:fld>
            <a:endParaRPr lang="de-DE" dirty="0"/>
          </a:p>
        </p:txBody>
      </p:sp>
      <p:sp>
        <p:nvSpPr>
          <p:cNvPr id="7" name="Titel 6"/>
          <p:cNvSpPr>
            <a:spLocks noGrp="1"/>
          </p:cNvSpPr>
          <p:nvPr>
            <p:ph type="title" hasCustomPrompt="1"/>
          </p:nvPr>
        </p:nvSpPr>
        <p:spPr>
          <a:xfrm>
            <a:off x="802256" y="180525"/>
            <a:ext cx="6866087" cy="527619"/>
          </a:xfrm>
        </p:spPr>
        <p:txBody>
          <a:bodyPr/>
          <a:lstStyle>
            <a:lvl1pPr>
              <a:defRPr sz="3200">
                <a:solidFill>
                  <a:schemeClr val="tx1">
                    <a:lumMod val="50000"/>
                    <a:lumOff val="50000"/>
                  </a:schemeClr>
                </a:solidFill>
                <a:latin typeface="Linotype Syntax Com Regular" pitchFamily="34" charset="0"/>
              </a:defRPr>
            </a:lvl1pPr>
          </a:lstStyle>
          <a:p>
            <a:r>
              <a:rPr lang="de-DE" dirty="0" smtClean="0"/>
              <a:t>Titel durch Klicken bearbeiten</a:t>
            </a:r>
            <a:endParaRPr lang="de-DE" dirty="0"/>
          </a:p>
        </p:txBody>
      </p:sp>
      <p:pic>
        <p:nvPicPr>
          <p:cNvPr id="8" name="Bild 9" descr="ReLogo Bildmarke_klein_RGB.eps"/>
          <p:cNvPicPr>
            <a:picLocks noChangeAspect="1"/>
          </p:cNvPicPr>
          <p:nvPr userDrawn="1"/>
        </p:nvPicPr>
        <p:blipFill>
          <a:blip r:embed="rId2" cstate="print"/>
          <a:stretch>
            <a:fillRect/>
          </a:stretch>
        </p:blipFill>
        <p:spPr bwMode="auto">
          <a:xfrm>
            <a:off x="7812360" y="116632"/>
            <a:ext cx="1189282" cy="667712"/>
          </a:xfrm>
          <a:prstGeom prst="rect">
            <a:avLst/>
          </a:prstGeom>
          <a:noFill/>
          <a:ln w="9525">
            <a:noFill/>
            <a:miter lim="800000"/>
            <a:headEnd/>
            <a:tailEnd/>
          </a:ln>
        </p:spPr>
      </p:pic>
      <p:sp>
        <p:nvSpPr>
          <p:cNvPr id="10" name="Fußzeilenplatzhalter 9"/>
          <p:cNvSpPr>
            <a:spLocks noGrp="1"/>
          </p:cNvSpPr>
          <p:nvPr>
            <p:ph type="ftr" sz="quarter" idx="3"/>
          </p:nvPr>
        </p:nvSpPr>
        <p:spPr>
          <a:xfrm>
            <a:off x="1048224" y="6356350"/>
            <a:ext cx="6952776" cy="365125"/>
          </a:xfrm>
          <a:prstGeom prst="rect">
            <a:avLst/>
          </a:prstGeom>
        </p:spPr>
        <p:txBody>
          <a:bodyPr anchor="ctr"/>
          <a:lstStyle>
            <a:lvl1pPr algn="ctr">
              <a:defRPr sz="1200" b="1">
                <a:solidFill>
                  <a:srgbClr val="B0B7BD"/>
                </a:solidFill>
                <a:latin typeface="Linotype Syntax Com Light" pitchFamily="34" charset="0"/>
              </a:defRPr>
            </a:lvl1pPr>
          </a:lstStyle>
          <a:p>
            <a:r>
              <a:rPr lang="de-DE" smtClean="0"/>
              <a:t>Prof. Dr. Olaf Köller, Leibniz-Institut für die Pädagogik der Naturwissenschaften und Mathematik</a:t>
            </a:r>
            <a:endParaRPr lang="de-D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hne Inhalt ohne Logo">
    <p:spTree>
      <p:nvGrpSpPr>
        <p:cNvPr id="1" name=""/>
        <p:cNvGrpSpPr/>
        <p:nvPr/>
      </p:nvGrpSpPr>
      <p:grpSpPr>
        <a:xfrm>
          <a:off x="0" y="0"/>
          <a:ext cx="0" cy="0"/>
          <a:chOff x="0" y="0"/>
          <a:chExt cx="0" cy="0"/>
        </a:xfrm>
      </p:grpSpPr>
      <p:sp>
        <p:nvSpPr>
          <p:cNvPr id="7" name="Titel 6"/>
          <p:cNvSpPr>
            <a:spLocks noGrp="1"/>
          </p:cNvSpPr>
          <p:nvPr>
            <p:ph type="title" hasCustomPrompt="1"/>
          </p:nvPr>
        </p:nvSpPr>
        <p:spPr>
          <a:xfrm>
            <a:off x="802256" y="180525"/>
            <a:ext cx="8162232" cy="527619"/>
          </a:xfrm>
        </p:spPr>
        <p:txBody>
          <a:bodyPr/>
          <a:lstStyle>
            <a:lvl1pPr>
              <a:defRPr sz="3200">
                <a:solidFill>
                  <a:schemeClr val="tx1">
                    <a:lumMod val="50000"/>
                    <a:lumOff val="50000"/>
                  </a:schemeClr>
                </a:solidFill>
                <a:latin typeface="Linotype Syntax Com Regular" pitchFamily="34" charset="0"/>
              </a:defRPr>
            </a:lvl1pPr>
          </a:lstStyle>
          <a:p>
            <a:r>
              <a:rPr lang="de-DE" dirty="0" smtClean="0"/>
              <a:t>Titel durch Klicken bearbeiten</a:t>
            </a:r>
            <a:endParaRPr lang="de-DE" dirty="0"/>
          </a:p>
        </p:txBody>
      </p:sp>
      <p:sp>
        <p:nvSpPr>
          <p:cNvPr id="13" name="Datumsplatzhalter 7"/>
          <p:cNvSpPr>
            <a:spLocks noGrp="1"/>
          </p:cNvSpPr>
          <p:nvPr>
            <p:ph type="dt" sz="half" idx="10"/>
          </p:nvPr>
        </p:nvSpPr>
        <p:spPr>
          <a:xfrm>
            <a:off x="457200" y="6356350"/>
            <a:ext cx="1000664" cy="365125"/>
          </a:xfrm>
          <a:prstGeom prst="rect">
            <a:avLst/>
          </a:prstGeom>
        </p:spPr>
        <p:txBody>
          <a:bodyPr anchor="ctr"/>
          <a:lstStyle>
            <a:lvl1pPr algn="ctr">
              <a:defRPr sz="1200" b="1">
                <a:solidFill>
                  <a:srgbClr val="B0B7BD"/>
                </a:solidFill>
                <a:latin typeface="Linotype Syntax Com Light" pitchFamily="34" charset="0"/>
              </a:defRPr>
            </a:lvl1pPr>
          </a:lstStyle>
          <a:p>
            <a:endParaRPr lang="de-DE" dirty="0"/>
          </a:p>
        </p:txBody>
      </p:sp>
      <p:sp>
        <p:nvSpPr>
          <p:cNvPr id="14" name="Foliennummernplatzhalter 8"/>
          <p:cNvSpPr>
            <a:spLocks noGrp="1"/>
          </p:cNvSpPr>
          <p:nvPr>
            <p:ph type="sldNum" sz="quarter" idx="11"/>
          </p:nvPr>
        </p:nvSpPr>
        <p:spPr>
          <a:xfrm>
            <a:off x="7987947" y="6356350"/>
            <a:ext cx="422694" cy="365125"/>
          </a:xfrm>
          <a:prstGeom prst="rect">
            <a:avLst/>
          </a:prstGeom>
        </p:spPr>
        <p:txBody>
          <a:bodyPr anchor="ctr"/>
          <a:lstStyle>
            <a:lvl1pPr algn="ctr">
              <a:defRPr sz="1200" b="1">
                <a:solidFill>
                  <a:srgbClr val="003F7D"/>
                </a:solidFill>
                <a:latin typeface="Linotype Syntax Com Light" pitchFamily="34" charset="0"/>
              </a:defRPr>
            </a:lvl1pPr>
          </a:lstStyle>
          <a:p>
            <a:fld id="{68CF12C0-C955-4FF1-BBC5-43979C8F2227}" type="slidenum">
              <a:rPr lang="de-DE" smtClean="0"/>
              <a:pPr/>
              <a:t>‹Nr.›</a:t>
            </a:fld>
            <a:endParaRPr lang="de-DE" dirty="0"/>
          </a:p>
        </p:txBody>
      </p:sp>
      <p:sp>
        <p:nvSpPr>
          <p:cNvPr id="6" name="Fußzeilenplatzhalter 9"/>
          <p:cNvSpPr>
            <a:spLocks noGrp="1"/>
          </p:cNvSpPr>
          <p:nvPr>
            <p:ph type="ftr" sz="quarter" idx="3"/>
          </p:nvPr>
        </p:nvSpPr>
        <p:spPr>
          <a:xfrm>
            <a:off x="1048224" y="6356350"/>
            <a:ext cx="6952776" cy="365125"/>
          </a:xfrm>
          <a:prstGeom prst="rect">
            <a:avLst/>
          </a:prstGeom>
        </p:spPr>
        <p:txBody>
          <a:bodyPr anchor="ctr"/>
          <a:lstStyle>
            <a:lvl1pPr algn="ctr">
              <a:defRPr sz="1200" b="1">
                <a:solidFill>
                  <a:srgbClr val="B0B7BD"/>
                </a:solidFill>
                <a:latin typeface="Linotype Syntax Com Light" pitchFamily="34" charset="0"/>
              </a:defRPr>
            </a:lvl1pPr>
          </a:lstStyle>
          <a:p>
            <a:r>
              <a:rPr lang="de-DE" smtClean="0"/>
              <a:t>Prof. Dr. Olaf Köller, Leibniz-Institut für die Pädagogik der Naturwissenschaften und Mathematik</a:t>
            </a:r>
            <a:endParaRPr lang="de-D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Datumsplatzhalter 2"/>
          <p:cNvSpPr>
            <a:spLocks noGrp="1"/>
          </p:cNvSpPr>
          <p:nvPr>
            <p:ph type="dt" sz="half" idx="10"/>
          </p:nvPr>
        </p:nvSpPr>
        <p:spPr/>
        <p:txBody>
          <a:bodyPr/>
          <a:lstStyle/>
          <a:p>
            <a:endParaRPr lang="de-DE" dirty="0"/>
          </a:p>
        </p:txBody>
      </p:sp>
      <p:sp>
        <p:nvSpPr>
          <p:cNvPr id="4" name="Fußzeilenplatzhalter 3"/>
          <p:cNvSpPr>
            <a:spLocks noGrp="1"/>
          </p:cNvSpPr>
          <p:nvPr>
            <p:ph type="ftr" sz="quarter" idx="11"/>
          </p:nvPr>
        </p:nvSpPr>
        <p:spPr/>
        <p:txBody>
          <a:bodyPr/>
          <a:lstStyle/>
          <a:p>
            <a:r>
              <a:rPr lang="de-DE" smtClean="0"/>
              <a:t>Prof. Dr. Olaf Köller, Leibniz-Institut für die Pädagogik der Naturwissenschaften und Mathematik</a:t>
            </a:r>
            <a:endParaRPr lang="de-DE" dirty="0"/>
          </a:p>
        </p:txBody>
      </p:sp>
      <p:sp>
        <p:nvSpPr>
          <p:cNvPr id="5" name="Foliennummernplatzhalter 4"/>
          <p:cNvSpPr>
            <a:spLocks noGrp="1"/>
          </p:cNvSpPr>
          <p:nvPr>
            <p:ph type="sldNum" sz="quarter" idx="12"/>
          </p:nvPr>
        </p:nvSpPr>
        <p:spPr/>
        <p:txBody>
          <a:bodyPr/>
          <a:lstStyle/>
          <a:p>
            <a:fld id="{68CF12C0-C955-4FF1-BBC5-43979C8F2227}" type="slidenum">
              <a:rPr lang="de-DE" smtClean="0"/>
              <a:pPr/>
              <a:t>‹Nr.›</a:t>
            </a:fld>
            <a:endParaRPr lang="de-D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Datumsplatzhalter 2"/>
          <p:cNvSpPr>
            <a:spLocks noGrp="1"/>
          </p:cNvSpPr>
          <p:nvPr>
            <p:ph type="dt" sz="half" idx="10"/>
          </p:nvPr>
        </p:nvSpPr>
        <p:spPr/>
        <p:txBody>
          <a:bodyPr/>
          <a:lstStyle/>
          <a:p>
            <a:endParaRPr lang="de-DE" dirty="0"/>
          </a:p>
        </p:txBody>
      </p:sp>
      <p:sp>
        <p:nvSpPr>
          <p:cNvPr id="4" name="Fußzeilenplatzhalter 3"/>
          <p:cNvSpPr>
            <a:spLocks noGrp="1"/>
          </p:cNvSpPr>
          <p:nvPr>
            <p:ph type="ftr" sz="quarter" idx="11"/>
          </p:nvPr>
        </p:nvSpPr>
        <p:spPr/>
        <p:txBody>
          <a:bodyPr/>
          <a:lstStyle/>
          <a:p>
            <a:r>
              <a:rPr lang="de-DE" smtClean="0"/>
              <a:t>Prof. Dr. Olaf Köller, Leibniz-Institut für die Pädagogik der Naturwissenschaften und Mathematik</a:t>
            </a:r>
            <a:endParaRPr lang="de-DE" dirty="0"/>
          </a:p>
        </p:txBody>
      </p:sp>
      <p:sp>
        <p:nvSpPr>
          <p:cNvPr id="5" name="Foliennummernplatzhalter 4"/>
          <p:cNvSpPr>
            <a:spLocks noGrp="1"/>
          </p:cNvSpPr>
          <p:nvPr>
            <p:ph type="sldNum" sz="quarter" idx="12"/>
          </p:nvPr>
        </p:nvSpPr>
        <p:spPr/>
        <p:txBody>
          <a:bodyPr/>
          <a:lstStyle/>
          <a:p>
            <a:fld id="{68CF12C0-C955-4FF1-BBC5-43979C8F2227}" type="slidenum">
              <a:rPr lang="de-DE" smtClean="0"/>
              <a:pPr/>
              <a:t>‹Nr.›</a:t>
            </a:fld>
            <a:endParaRPr lang="de-DE"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1.png"/><Relationship Id="rId12"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02256" y="188640"/>
            <a:ext cx="7884544" cy="527619"/>
          </a:xfrm>
          <a:prstGeom prst="rect">
            <a:avLst/>
          </a:prstGeom>
        </p:spPr>
        <p:txBody>
          <a:bodyPr vert="horz" lIns="91440" tIns="45720" rIns="91440" bIns="45720" rtlCol="0" anchor="ctr">
            <a:noAutofit/>
          </a:bodyPr>
          <a:lstStyle/>
          <a:p>
            <a:r>
              <a:rPr lang="de-DE" dirty="0" smtClean="0"/>
              <a:t>Das neue Projekt</a:t>
            </a:r>
            <a:endParaRPr lang="de-DE" dirty="0"/>
          </a:p>
        </p:txBody>
      </p:sp>
      <p:sp>
        <p:nvSpPr>
          <p:cNvPr id="3" name="Textplatzhalter 2"/>
          <p:cNvSpPr>
            <a:spLocks noGrp="1"/>
          </p:cNvSpPr>
          <p:nvPr>
            <p:ph type="body" idx="1"/>
          </p:nvPr>
        </p:nvSpPr>
        <p:spPr>
          <a:xfrm>
            <a:off x="457200" y="1035170"/>
            <a:ext cx="8229600" cy="5090993"/>
          </a:xfrm>
          <a:prstGeom prst="rect">
            <a:avLst/>
          </a:prstGeom>
        </p:spPr>
        <p:txBody>
          <a:bodyPr vert="horz" lIns="91440" tIns="45720" rIns="91440" bIns="45720" rtlCol="0">
            <a:normAutofit/>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pic>
        <p:nvPicPr>
          <p:cNvPr id="7" name="Bild 4" descr="Ecke oben li.png"/>
          <p:cNvPicPr>
            <a:picLocks noChangeAspect="1"/>
          </p:cNvPicPr>
          <p:nvPr/>
        </p:nvPicPr>
        <p:blipFill>
          <a:blip r:embed="rId11" cstate="print"/>
          <a:srcRect/>
          <a:stretch>
            <a:fillRect/>
          </a:stretch>
        </p:blipFill>
        <p:spPr bwMode="auto">
          <a:xfrm>
            <a:off x="0" y="0"/>
            <a:ext cx="781420" cy="785004"/>
          </a:xfrm>
          <a:prstGeom prst="rect">
            <a:avLst/>
          </a:prstGeom>
          <a:noFill/>
          <a:ln w="9525">
            <a:noFill/>
            <a:miter lim="800000"/>
            <a:headEnd/>
            <a:tailEnd/>
          </a:ln>
        </p:spPr>
      </p:pic>
      <p:pic>
        <p:nvPicPr>
          <p:cNvPr id="8" name="Bild 5" descr="Ecke unten re.png"/>
          <p:cNvPicPr>
            <a:picLocks noChangeAspect="1"/>
          </p:cNvPicPr>
          <p:nvPr/>
        </p:nvPicPr>
        <p:blipFill>
          <a:blip r:embed="rId12" cstate="print"/>
          <a:srcRect b="1724"/>
          <a:stretch>
            <a:fillRect/>
          </a:stretch>
        </p:blipFill>
        <p:spPr bwMode="auto">
          <a:xfrm>
            <a:off x="7921625" y="5048250"/>
            <a:ext cx="1222375" cy="1809750"/>
          </a:xfrm>
          <a:prstGeom prst="rect">
            <a:avLst/>
          </a:prstGeom>
          <a:noFill/>
          <a:ln w="9525">
            <a:noFill/>
            <a:miter lim="800000"/>
            <a:headEnd/>
            <a:tailEnd/>
          </a:ln>
        </p:spPr>
      </p:pic>
      <p:sp>
        <p:nvSpPr>
          <p:cNvPr id="19" name="Datumsplatzhalter 7"/>
          <p:cNvSpPr>
            <a:spLocks noGrp="1"/>
          </p:cNvSpPr>
          <p:nvPr>
            <p:ph type="dt" sz="half" idx="2"/>
          </p:nvPr>
        </p:nvSpPr>
        <p:spPr>
          <a:xfrm>
            <a:off x="457200" y="6356350"/>
            <a:ext cx="1000664" cy="365125"/>
          </a:xfrm>
          <a:prstGeom prst="rect">
            <a:avLst/>
          </a:prstGeom>
        </p:spPr>
        <p:txBody>
          <a:bodyPr anchor="ctr"/>
          <a:lstStyle>
            <a:lvl1pPr algn="ctr">
              <a:defRPr sz="1200" b="1">
                <a:solidFill>
                  <a:srgbClr val="B0B7BD"/>
                </a:solidFill>
                <a:latin typeface="Linotype Syntax Com Light" pitchFamily="34" charset="0"/>
              </a:defRPr>
            </a:lvl1pPr>
          </a:lstStyle>
          <a:p>
            <a:endParaRPr lang="de-DE" dirty="0"/>
          </a:p>
        </p:txBody>
      </p:sp>
      <p:sp>
        <p:nvSpPr>
          <p:cNvPr id="20" name="Fußzeilenplatzhalter 9"/>
          <p:cNvSpPr>
            <a:spLocks noGrp="1"/>
          </p:cNvSpPr>
          <p:nvPr>
            <p:ph type="ftr" sz="quarter" idx="3"/>
          </p:nvPr>
        </p:nvSpPr>
        <p:spPr>
          <a:xfrm>
            <a:off x="1048224" y="6356350"/>
            <a:ext cx="6952776" cy="365125"/>
          </a:xfrm>
          <a:prstGeom prst="rect">
            <a:avLst/>
          </a:prstGeom>
        </p:spPr>
        <p:txBody>
          <a:bodyPr anchor="ctr"/>
          <a:lstStyle>
            <a:lvl1pPr algn="ctr">
              <a:defRPr sz="1200" b="1">
                <a:solidFill>
                  <a:srgbClr val="B0B7BD"/>
                </a:solidFill>
                <a:latin typeface="Linotype Syntax Com Light" pitchFamily="34" charset="0"/>
              </a:defRPr>
            </a:lvl1pPr>
          </a:lstStyle>
          <a:p>
            <a:r>
              <a:rPr lang="de-DE" smtClean="0"/>
              <a:t>Prof. Dr. Olaf Köller, Leibniz-Institut für die Pädagogik der Naturwissenschaften und Mathematik</a:t>
            </a:r>
            <a:endParaRPr lang="de-DE" dirty="0"/>
          </a:p>
        </p:txBody>
      </p:sp>
      <p:sp>
        <p:nvSpPr>
          <p:cNvPr id="21" name="Foliennummernplatzhalter 8"/>
          <p:cNvSpPr>
            <a:spLocks noGrp="1"/>
          </p:cNvSpPr>
          <p:nvPr>
            <p:ph type="sldNum" sz="quarter" idx="4"/>
          </p:nvPr>
        </p:nvSpPr>
        <p:spPr>
          <a:xfrm>
            <a:off x="7987947" y="6356350"/>
            <a:ext cx="422694" cy="365125"/>
          </a:xfrm>
          <a:prstGeom prst="rect">
            <a:avLst/>
          </a:prstGeom>
        </p:spPr>
        <p:txBody>
          <a:bodyPr anchor="ctr"/>
          <a:lstStyle>
            <a:lvl1pPr algn="ctr">
              <a:defRPr sz="1200" b="1">
                <a:solidFill>
                  <a:srgbClr val="003F7D"/>
                </a:solidFill>
                <a:latin typeface="Linotype Syntax Com Light" pitchFamily="34" charset="0"/>
              </a:defRPr>
            </a:lvl1pPr>
          </a:lstStyle>
          <a:p>
            <a:fld id="{68CF12C0-C955-4FF1-BBC5-43979C8F2227}" type="slidenum">
              <a:rPr lang="de-DE" smtClean="0"/>
              <a:pPr/>
              <a:t>‹Nr.›</a:t>
            </a:fld>
            <a:endParaRPr lang="de-D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1" r:id="rId4"/>
    <p:sldLayoutId id="2147483652" r:id="rId5"/>
    <p:sldLayoutId id="2147483654" r:id="rId6"/>
    <p:sldLayoutId id="2147483656" r:id="rId7"/>
    <p:sldLayoutId id="2147483657" r:id="rId8"/>
    <p:sldLayoutId id="2147483658" r:id="rId9"/>
  </p:sldLayoutIdLst>
  <p:timing>
    <p:tnLst>
      <p:par>
        <p:cTn xmlns:p14="http://schemas.microsoft.com/office/powerpoint/2010/main" id="1" dur="indefinite" restart="never" nodeType="tmRoot"/>
      </p:par>
    </p:tnLst>
  </p:timing>
  <p:hf hdr="0" dt="0"/>
  <p:txStyles>
    <p:titleStyle>
      <a:lvl1pPr algn="l" defTabSz="914400" rtl="0" eaLnBrk="1" latinLnBrk="0" hangingPunct="1">
        <a:spcBef>
          <a:spcPct val="0"/>
        </a:spcBef>
        <a:buNone/>
        <a:defRPr sz="3200" kern="1200">
          <a:solidFill>
            <a:srgbClr val="003F7D"/>
          </a:solidFill>
          <a:latin typeface="Linotype Syntax Com Regular"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003F7D"/>
          </a:solidFill>
          <a:latin typeface="Linotype Syntax Com Regular"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003F7D"/>
          </a:solidFill>
          <a:latin typeface="Linotype Syntax Com Regular"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3F7D"/>
          </a:solidFill>
          <a:latin typeface="Linotype Syntax Com Regular"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3F7D"/>
          </a:solidFill>
          <a:latin typeface="Linotype Syntax Com Regular"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003F7D"/>
          </a:solidFill>
          <a:latin typeface="Linotype Syntax Com Regular"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6.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waxmann.com/index.php?id=6&amp;no_cache=1&amp;tx_p2waxmann_pi1%5Bautor%5D=PER100084&amp;tx_p2waxmann_pi1%5Bbuchstabe%5D=B" TargetMode="External"/><Relationship Id="rId4" Type="http://schemas.openxmlformats.org/officeDocument/2006/relationships/hyperlink" Target="http://www.waxmann.com/index.php?id=6&amp;no_cache=1&amp;tx_p2waxmann_pi1%5Bautor%5D=PER100146&amp;tx_p2waxmann_pi1%5Bbuchstabe%5D=B" TargetMode="External"/><Relationship Id="rId5" Type="http://schemas.openxmlformats.org/officeDocument/2006/relationships/hyperlink" Target="http://www.waxmann.com/index.php?id=6&amp;no_cache=1&amp;tx_p2waxmann_pi1%5Bautor%5D=PER103359&amp;tx_p2waxmann_pi1%5Bbuchstabe%5D=K" TargetMode="External"/><Relationship Id="rId6" Type="http://schemas.openxmlformats.org/officeDocument/2006/relationships/hyperlink" Target="http://www.waxmann.com/index.php?id=6&amp;no_cache=1&amp;tx_p2waxmann_pi1%5Bautor%5D=PER103360&amp;tx_p2waxmann_pi1%5Bbuchstabe%5D=K" TargetMode="External"/><Relationship Id="rId7" Type="http://schemas.openxmlformats.org/officeDocument/2006/relationships/hyperlink" Target="http://www.waxmann.com/index.php?id=6&amp;no_cache=1&amp;tx_p2waxmann_pi1%5Bautor%5D=PER101292&amp;tx_p2waxmann_pi1%5Bbuchstabe%5D=N" TargetMode="External"/><Relationship Id="rId1" Type="http://schemas.openxmlformats.org/officeDocument/2006/relationships/slideLayout" Target="../slideLayouts/slideLayout2.xml"/><Relationship Id="rId2" Type="http://schemas.openxmlformats.org/officeDocument/2006/relationships/hyperlink" Target="http://www.waxmann.com/index.php?id=6&amp;no_cache=1&amp;tx_p2waxmann_pi1%5Bautor%5D=PER101019&amp;tx_p2waxmann_pi1%5Bbuchstabe%5D=K"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8.w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685800" y="1219200"/>
            <a:ext cx="7620000" cy="3581400"/>
          </a:xfrm>
        </p:spPr>
        <p:txBody>
          <a:bodyPr>
            <a:noAutofit/>
          </a:bodyPr>
          <a:lstStyle/>
          <a:p>
            <a:r>
              <a:rPr lang="de-DE" sz="3600" dirty="0" smtClean="0"/>
              <a:t>Einführung in die empirische Bildungsforschung</a:t>
            </a:r>
            <a:endParaRPr lang="de-DE" sz="3600" dirty="0" smtClean="0">
              <a:solidFill>
                <a:srgbClr val="003F7D"/>
              </a:solidFill>
              <a:ea typeface="+mj-ea"/>
              <a:cs typeface="+mj-cs"/>
            </a:endParaRPr>
          </a:p>
          <a:p>
            <a:endParaRPr lang="de-DE" sz="2800" dirty="0" smtClean="0">
              <a:solidFill>
                <a:srgbClr val="003F7D"/>
              </a:solidFill>
              <a:ea typeface="+mj-ea"/>
              <a:cs typeface="+mj-cs"/>
            </a:endParaRPr>
          </a:p>
          <a:p>
            <a:r>
              <a:rPr lang="de-DE" sz="2800" dirty="0" smtClean="0">
                <a:solidFill>
                  <a:srgbClr val="003F7D"/>
                </a:solidFill>
                <a:ea typeface="+mj-ea"/>
                <a:cs typeface="+mj-cs"/>
              </a:rPr>
              <a:t>Mo, 8.15 – 9.45</a:t>
            </a:r>
          </a:p>
          <a:p>
            <a:r>
              <a:rPr lang="de-DE" sz="2800" dirty="0" smtClean="0">
                <a:solidFill>
                  <a:srgbClr val="003F7D"/>
                </a:solidFill>
                <a:ea typeface="+mj-ea"/>
                <a:cs typeface="+mj-cs"/>
              </a:rPr>
              <a:t>IPN Hörsaal</a:t>
            </a:r>
          </a:p>
          <a:p>
            <a:endParaRPr lang="de-DE" sz="2800" dirty="0" smtClean="0">
              <a:solidFill>
                <a:srgbClr val="003F7D"/>
              </a:solidFill>
              <a:ea typeface="+mj-ea"/>
              <a:cs typeface="+mj-cs"/>
            </a:endParaRPr>
          </a:p>
          <a:p>
            <a:r>
              <a:rPr lang="de-DE" sz="2800" dirty="0" smtClean="0">
                <a:solidFill>
                  <a:srgbClr val="003F7D"/>
                </a:solidFill>
                <a:ea typeface="+mj-ea"/>
                <a:cs typeface="+mj-cs"/>
              </a:rPr>
              <a:t>Empirische Unterrichtsforschung:</a:t>
            </a:r>
          </a:p>
          <a:p>
            <a:r>
              <a:rPr lang="de-DE" sz="2800" dirty="0" smtClean="0">
                <a:solidFill>
                  <a:srgbClr val="003F7D"/>
                </a:solidFill>
                <a:ea typeface="+mj-ea"/>
                <a:cs typeface="+mj-cs"/>
              </a:rPr>
              <a:t>Rahmenmodelle zu Determinanten von Schulleistungen</a:t>
            </a:r>
          </a:p>
        </p:txBody>
      </p:sp>
      <p:sp>
        <p:nvSpPr>
          <p:cNvPr id="6" name="Fußzeilenplatzhalter 5"/>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10</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10" name="Text Box 5"/>
          <p:cNvSpPr txBox="1">
            <a:spLocks noChangeArrowheads="1"/>
          </p:cNvSpPr>
          <p:nvPr/>
        </p:nvSpPr>
        <p:spPr bwMode="auto">
          <a:xfrm>
            <a:off x="969963" y="228600"/>
            <a:ext cx="6997347" cy="997196"/>
          </a:xfrm>
          <a:prstGeom prst="rect">
            <a:avLst/>
          </a:prstGeom>
          <a:noFill/>
          <a:ln w="9525">
            <a:noFill/>
            <a:miter lim="800000"/>
            <a:headEnd/>
            <a:tailEnd/>
          </a:ln>
        </p:spPr>
        <p:txBody>
          <a:bodyPr wrap="square">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Paradigmen der Unterrichtsforschung:</a:t>
            </a:r>
          </a:p>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3. Expertenparadigma</a:t>
            </a:r>
            <a:endParaRPr lang="de-DE" sz="2800" dirty="0">
              <a:solidFill>
                <a:srgbClr val="7F7F7F"/>
              </a:solidFill>
              <a:latin typeface="Linotype Syntax Com Regular" pitchFamily="-65" charset="0"/>
              <a:ea typeface="Arial" pitchFamily="-65" charset="0"/>
              <a:cs typeface="Arial" pitchFamily="-65" charset="0"/>
            </a:endParaRPr>
          </a:p>
        </p:txBody>
      </p:sp>
      <p:sp>
        <p:nvSpPr>
          <p:cNvPr id="6" name="Rectangle 9"/>
          <p:cNvSpPr>
            <a:spLocks noChangeArrowheads="1"/>
          </p:cNvSpPr>
          <p:nvPr/>
        </p:nvSpPr>
        <p:spPr bwMode="auto">
          <a:xfrm>
            <a:off x="323850" y="1752600"/>
            <a:ext cx="8640763" cy="3444875"/>
          </a:xfrm>
          <a:prstGeom prst="rect">
            <a:avLst/>
          </a:prstGeom>
          <a:noFill/>
          <a:ln w="9525">
            <a:noFill/>
            <a:miter lim="800000"/>
            <a:headEnd/>
            <a:tailEnd/>
          </a:ln>
        </p:spPr>
        <p:txBody>
          <a:bodyPr>
            <a:prstTxWarp prst="textNoShape">
              <a:avLst/>
            </a:prstTxWarp>
            <a:spAutoFit/>
          </a:bodyPr>
          <a:lstStyle/>
          <a:p>
            <a:pPr marL="457200" indent="-457200">
              <a:lnSpc>
                <a:spcPct val="150000"/>
              </a:lnSpc>
              <a:spcBef>
                <a:spcPct val="50000"/>
              </a:spcBef>
              <a:buFont typeface="Wingdings" pitchFamily="-109" charset="2"/>
              <a:buNone/>
            </a:pPr>
            <a:r>
              <a:rPr lang="de-DE" sz="2000" dirty="0">
                <a:solidFill>
                  <a:schemeClr val="accent1">
                    <a:lumMod val="50000"/>
                  </a:schemeClr>
                </a:solidFill>
                <a:latin typeface="Linotype Syntax Com Regular"/>
                <a:cs typeface="Linotype Syntax Com Regular"/>
              </a:rPr>
              <a:t>Vier Felder, in denen Lehrkräfte Expertise aufbauen müssen, um Lernprozesse zu unterstützen (vgl. Helmke, 2003): </a:t>
            </a:r>
          </a:p>
          <a:p>
            <a:pPr marL="457200" indent="-457200">
              <a:lnSpc>
                <a:spcPct val="150000"/>
              </a:lnSpc>
              <a:spcBef>
                <a:spcPct val="50000"/>
              </a:spcBef>
              <a:buFont typeface="Wingdings" pitchFamily="-109" charset="2"/>
              <a:buAutoNum type="arabicParenBoth"/>
            </a:pPr>
            <a:r>
              <a:rPr lang="de-DE" sz="2000" dirty="0">
                <a:solidFill>
                  <a:schemeClr val="accent1">
                    <a:lumMod val="50000"/>
                  </a:schemeClr>
                </a:solidFill>
                <a:latin typeface="Linotype Syntax Com Regular"/>
                <a:cs typeface="Linotype Syntax Com Regular"/>
              </a:rPr>
              <a:t>fachwissenschaftliche Expertise</a:t>
            </a:r>
          </a:p>
          <a:p>
            <a:pPr marL="457200" indent="-457200">
              <a:lnSpc>
                <a:spcPct val="150000"/>
              </a:lnSpc>
              <a:spcBef>
                <a:spcPct val="50000"/>
              </a:spcBef>
              <a:buFont typeface="Wingdings" pitchFamily="-109" charset="2"/>
              <a:buAutoNum type="arabicParenBoth"/>
            </a:pPr>
            <a:r>
              <a:rPr lang="de-DE" sz="2000" dirty="0">
                <a:solidFill>
                  <a:schemeClr val="accent1">
                    <a:lumMod val="50000"/>
                  </a:schemeClr>
                </a:solidFill>
                <a:latin typeface="Linotype Syntax Com Regular"/>
                <a:cs typeface="Linotype Syntax Com Regular"/>
              </a:rPr>
              <a:t>fachdidaktische Expertise, </a:t>
            </a:r>
          </a:p>
          <a:p>
            <a:pPr marL="457200" indent="-457200">
              <a:lnSpc>
                <a:spcPct val="150000"/>
              </a:lnSpc>
              <a:spcBef>
                <a:spcPct val="50000"/>
              </a:spcBef>
              <a:buFont typeface="Wingdings" pitchFamily="-109" charset="2"/>
              <a:buAutoNum type="arabicParenBoth"/>
            </a:pPr>
            <a:r>
              <a:rPr lang="de-DE" sz="2000" dirty="0">
                <a:solidFill>
                  <a:schemeClr val="accent1">
                    <a:lumMod val="50000"/>
                  </a:schemeClr>
                </a:solidFill>
                <a:latin typeface="Linotype Syntax Com Regular"/>
                <a:cs typeface="Linotype Syntax Com Regular"/>
              </a:rPr>
              <a:t>Expertise in der Klassenführung und </a:t>
            </a:r>
          </a:p>
          <a:p>
            <a:pPr marL="457200" indent="-457200">
              <a:lnSpc>
                <a:spcPct val="150000"/>
              </a:lnSpc>
              <a:spcBef>
                <a:spcPct val="50000"/>
              </a:spcBef>
              <a:buFont typeface="Wingdings" pitchFamily="-109" charset="2"/>
              <a:buAutoNum type="arabicParenBoth"/>
            </a:pPr>
            <a:r>
              <a:rPr lang="de-DE" sz="2000" dirty="0">
                <a:solidFill>
                  <a:schemeClr val="accent1">
                    <a:lumMod val="50000"/>
                  </a:schemeClr>
                </a:solidFill>
                <a:latin typeface="Linotype Syntax Com Regular"/>
                <a:cs typeface="Linotype Syntax Com Regular"/>
              </a:rPr>
              <a:t>diagnostische Expertise. </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11</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5"/>
          <p:cNvSpPr txBox="1">
            <a:spLocks noChangeArrowheads="1"/>
          </p:cNvSpPr>
          <p:nvPr/>
        </p:nvSpPr>
        <p:spPr bwMode="auto">
          <a:xfrm>
            <a:off x="762000" y="152400"/>
            <a:ext cx="8153400" cy="523220"/>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Angebot-Nutzungs-Modell (Helmke, 2003)</a:t>
            </a:r>
            <a:endParaRPr lang="de-DE" sz="2800" dirty="0">
              <a:solidFill>
                <a:srgbClr val="7F7F7F"/>
              </a:solidFill>
              <a:latin typeface="Linotype Syntax Com Regular" pitchFamily="-65" charset="0"/>
              <a:ea typeface="Arial" pitchFamily="-65" charset="0"/>
              <a:cs typeface="Arial" pitchFamily="-65" charset="0"/>
            </a:endParaRPr>
          </a:p>
        </p:txBody>
      </p:sp>
      <p:pic>
        <p:nvPicPr>
          <p:cNvPr id="9" name="Picture 9"/>
          <p:cNvPicPr>
            <a:picLocks noChangeAspect="1" noChangeArrowheads="1"/>
          </p:cNvPicPr>
          <p:nvPr/>
        </p:nvPicPr>
        <p:blipFill>
          <a:blip r:embed="rId2"/>
          <a:srcRect/>
          <a:stretch>
            <a:fillRect/>
          </a:stretch>
        </p:blipFill>
        <p:spPr bwMode="auto">
          <a:xfrm>
            <a:off x="323850" y="990600"/>
            <a:ext cx="8604250" cy="5068887"/>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12</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5"/>
          <p:cNvSpPr txBox="1">
            <a:spLocks noChangeArrowheads="1"/>
          </p:cNvSpPr>
          <p:nvPr/>
        </p:nvSpPr>
        <p:spPr bwMode="auto">
          <a:xfrm>
            <a:off x="914400" y="152400"/>
            <a:ext cx="8153400" cy="997196"/>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Prinzipien effektiver Klassenführung</a:t>
            </a:r>
          </a:p>
          <a:p>
            <a:pPr>
              <a:spcBef>
                <a:spcPct val="10000"/>
              </a:spcBef>
            </a:pPr>
            <a:r>
              <a:rPr lang="de-DE" sz="2800" dirty="0" err="1" smtClean="0">
                <a:solidFill>
                  <a:srgbClr val="7F7F7F"/>
                </a:solidFill>
                <a:latin typeface="Linotype Syntax Com Regular" pitchFamily="-65" charset="0"/>
                <a:ea typeface="Arial" pitchFamily="-65" charset="0"/>
                <a:cs typeface="Arial" pitchFamily="-65" charset="0"/>
              </a:rPr>
              <a:t>Kounin</a:t>
            </a:r>
            <a:r>
              <a:rPr lang="de-DE" sz="2800" dirty="0" smtClean="0">
                <a:solidFill>
                  <a:srgbClr val="7F7F7F"/>
                </a:solidFill>
                <a:latin typeface="Linotype Syntax Com Regular" pitchFamily="-65" charset="0"/>
                <a:ea typeface="Arial" pitchFamily="-65" charset="0"/>
                <a:cs typeface="Arial" pitchFamily="-65" charset="0"/>
              </a:rPr>
              <a:t> (1970)</a:t>
            </a:r>
            <a:endParaRPr lang="de-DE" sz="2800" dirty="0">
              <a:solidFill>
                <a:srgbClr val="7F7F7F"/>
              </a:solidFill>
              <a:latin typeface="Linotype Syntax Com Regular" pitchFamily="-65" charset="0"/>
              <a:ea typeface="Arial" pitchFamily="-65" charset="0"/>
              <a:cs typeface="Arial" pitchFamily="-65" charset="0"/>
            </a:endParaRPr>
          </a:p>
        </p:txBody>
      </p:sp>
      <p:sp>
        <p:nvSpPr>
          <p:cNvPr id="8" name="Text Box 7"/>
          <p:cNvSpPr txBox="1">
            <a:spLocks noChangeArrowheads="1"/>
          </p:cNvSpPr>
          <p:nvPr/>
        </p:nvSpPr>
        <p:spPr bwMode="auto">
          <a:xfrm>
            <a:off x="457200" y="1398588"/>
            <a:ext cx="8305800" cy="4545012"/>
          </a:xfrm>
          <a:prstGeom prst="rect">
            <a:avLst/>
          </a:prstGeom>
          <a:noFill/>
          <a:ln w="9525">
            <a:noFill/>
            <a:miter lim="800000"/>
            <a:headEnd/>
            <a:tailEnd/>
          </a:ln>
        </p:spPr>
        <p:txBody>
          <a:bodyPr>
            <a:prstTxWarp prst="textNoShape">
              <a:avLst/>
            </a:prstTxWarp>
            <a:spAutoFit/>
          </a:bodyPr>
          <a:lstStyle/>
          <a:p>
            <a:pPr marL="190500" indent="-190500">
              <a:spcBef>
                <a:spcPct val="50000"/>
              </a:spcBef>
              <a:buFont typeface="Wingdings" pitchFamily="-109" charset="2"/>
              <a:buChar char="§"/>
            </a:pPr>
            <a:r>
              <a:rPr lang="de-DE" sz="2000" dirty="0">
                <a:solidFill>
                  <a:srgbClr val="254061"/>
                </a:solidFill>
                <a:latin typeface="Linotype Syntax Com Regular"/>
                <a:cs typeface="Linotype Syntax Com Regular"/>
              </a:rPr>
              <a:t>Allgegenwärtigkeit der Lehrkraft (</a:t>
            </a:r>
            <a:r>
              <a:rPr lang="de-DE" sz="2000" dirty="0" err="1">
                <a:solidFill>
                  <a:srgbClr val="254061"/>
                </a:solidFill>
                <a:latin typeface="Linotype Syntax Com Regular"/>
                <a:cs typeface="Linotype Syntax Com Regular"/>
              </a:rPr>
              <a:t>Withitness</a:t>
            </a:r>
            <a:r>
              <a:rPr lang="de-DE" sz="2000" dirty="0">
                <a:solidFill>
                  <a:srgbClr val="254061"/>
                </a:solidFill>
                <a:latin typeface="Linotype Syntax Com Regular"/>
                <a:cs typeface="Linotype Syntax Com Regular"/>
              </a:rPr>
              <a:t>):</a:t>
            </a:r>
          </a:p>
          <a:p>
            <a:pPr marL="666750" lvl="1" indent="-209550">
              <a:buSzPct val="125000"/>
              <a:buFontTx/>
              <a:buChar char="-"/>
            </a:pPr>
            <a:r>
              <a:rPr lang="de-DE" sz="1800" dirty="0">
                <a:solidFill>
                  <a:srgbClr val="254061"/>
                </a:solidFill>
                <a:latin typeface="Linotype Syntax Com Regular"/>
                <a:cs typeface="Linotype Syntax Com Regular"/>
              </a:rPr>
              <a:t>Lehrkraft registriert alles, auch wenn sie nicht auf alles reagiert</a:t>
            </a:r>
          </a:p>
          <a:p>
            <a:pPr marL="666750" lvl="1" indent="-209550">
              <a:buSzPct val="125000"/>
              <a:buFontTx/>
              <a:buChar char="-"/>
            </a:pPr>
            <a:r>
              <a:rPr lang="de-DE" sz="1800" dirty="0">
                <a:solidFill>
                  <a:srgbClr val="254061"/>
                </a:solidFill>
                <a:latin typeface="Linotype Syntax Com Regular"/>
                <a:cs typeface="Linotype Syntax Com Regular"/>
              </a:rPr>
              <a:t>Schüler wissen und dies und akzeptieren den Führungsanspruch</a:t>
            </a:r>
          </a:p>
          <a:p>
            <a:pPr marL="190500" indent="-190500">
              <a:spcBef>
                <a:spcPct val="50000"/>
              </a:spcBef>
              <a:buFont typeface="Wingdings" pitchFamily="-109" charset="2"/>
              <a:buChar char="§"/>
            </a:pPr>
            <a:r>
              <a:rPr lang="de-DE" sz="2000" dirty="0">
                <a:solidFill>
                  <a:srgbClr val="254061"/>
                </a:solidFill>
                <a:latin typeface="Linotype Syntax Com Regular"/>
                <a:cs typeface="Linotype Syntax Com Regular"/>
              </a:rPr>
              <a:t>Reibungslosigkeit und Schwung (</a:t>
            </a:r>
            <a:r>
              <a:rPr lang="de-DE" sz="2000" dirty="0" err="1">
                <a:solidFill>
                  <a:srgbClr val="254061"/>
                </a:solidFill>
                <a:latin typeface="Linotype Syntax Com Regular"/>
                <a:cs typeface="Linotype Syntax Com Regular"/>
              </a:rPr>
              <a:t>Momentum</a:t>
            </a:r>
            <a:r>
              <a:rPr lang="de-DE" sz="2000" dirty="0">
                <a:solidFill>
                  <a:srgbClr val="254061"/>
                </a:solidFill>
                <a:latin typeface="Linotype Syntax Com Regular"/>
                <a:cs typeface="Linotype Syntax Com Regular"/>
              </a:rPr>
              <a:t>)</a:t>
            </a:r>
          </a:p>
          <a:p>
            <a:pPr marL="666750" lvl="1" indent="-209550">
              <a:buSzPct val="125000"/>
              <a:buFontTx/>
              <a:buChar char="-"/>
            </a:pPr>
            <a:r>
              <a:rPr lang="de-DE" sz="1800" dirty="0">
                <a:solidFill>
                  <a:srgbClr val="254061"/>
                </a:solidFill>
                <a:latin typeface="Linotype Syntax Com Regular"/>
                <a:cs typeface="Linotype Syntax Com Regular"/>
              </a:rPr>
              <a:t>gleichmäßiger Unterrichtsfluss ohne unnötige Unterbrechungen</a:t>
            </a:r>
          </a:p>
          <a:p>
            <a:pPr marL="666750" lvl="1" indent="-209550">
              <a:buSzPct val="125000"/>
              <a:buFontTx/>
              <a:buChar char="-"/>
            </a:pPr>
            <a:r>
              <a:rPr lang="de-DE" sz="1800" dirty="0">
                <a:solidFill>
                  <a:srgbClr val="254061"/>
                </a:solidFill>
                <a:latin typeface="Linotype Syntax Com Regular"/>
                <a:cs typeface="Linotype Syntax Com Regular"/>
              </a:rPr>
              <a:t>wenig Leerlauf</a:t>
            </a:r>
          </a:p>
          <a:p>
            <a:pPr marL="666750" lvl="1" indent="-209550">
              <a:buSzPct val="125000"/>
              <a:buFontTx/>
              <a:buChar char="-"/>
            </a:pPr>
            <a:r>
              <a:rPr lang="de-DE" sz="1800" dirty="0">
                <a:solidFill>
                  <a:srgbClr val="254061"/>
                </a:solidFill>
                <a:latin typeface="Linotype Syntax Com Regular"/>
                <a:cs typeface="Linotype Syntax Com Regular"/>
              </a:rPr>
              <a:t>wenig Hektik durch zu hohe Geschwindigkeit</a:t>
            </a:r>
          </a:p>
          <a:p>
            <a:pPr marL="190500" indent="-190500">
              <a:spcBef>
                <a:spcPct val="50000"/>
              </a:spcBef>
              <a:buFont typeface="Wingdings" pitchFamily="-109" charset="2"/>
              <a:buChar char="§"/>
            </a:pPr>
            <a:r>
              <a:rPr lang="de-DE" sz="2000" dirty="0">
                <a:solidFill>
                  <a:srgbClr val="254061"/>
                </a:solidFill>
                <a:latin typeface="Linotype Syntax Com Regular"/>
                <a:cs typeface="Linotype Syntax Com Regular"/>
              </a:rPr>
              <a:t>Geschmeidigkeit des Ablaufs (</a:t>
            </a:r>
            <a:r>
              <a:rPr lang="de-DE" sz="2000" dirty="0" err="1">
                <a:solidFill>
                  <a:srgbClr val="254061"/>
                </a:solidFill>
                <a:latin typeface="Linotype Syntax Com Regular"/>
                <a:cs typeface="Linotype Syntax Com Regular"/>
              </a:rPr>
              <a:t>Smoothness</a:t>
            </a:r>
            <a:r>
              <a:rPr lang="de-DE" sz="2000" dirty="0">
                <a:solidFill>
                  <a:srgbClr val="254061"/>
                </a:solidFill>
                <a:latin typeface="Linotype Syntax Com Regular"/>
                <a:cs typeface="Linotype Syntax Com Regular"/>
              </a:rPr>
              <a:t>)</a:t>
            </a:r>
          </a:p>
          <a:p>
            <a:pPr marL="666750" lvl="1" indent="-209550">
              <a:buSzPct val="125000"/>
              <a:buFontTx/>
              <a:buChar char="-"/>
            </a:pPr>
            <a:r>
              <a:rPr lang="de-DE" sz="1800" dirty="0">
                <a:solidFill>
                  <a:srgbClr val="254061"/>
                </a:solidFill>
                <a:latin typeface="Linotype Syntax Com Regular"/>
                <a:cs typeface="Linotype Syntax Com Regular"/>
              </a:rPr>
              <a:t>Harmonischer Ablauf des Unterrichts ohne Brüche</a:t>
            </a:r>
            <a:endParaRPr lang="de-DE" sz="2000" dirty="0">
              <a:solidFill>
                <a:srgbClr val="254061"/>
              </a:solidFill>
              <a:latin typeface="Linotype Syntax Com Regular"/>
              <a:cs typeface="Linotype Syntax Com Regular"/>
            </a:endParaRPr>
          </a:p>
          <a:p>
            <a:pPr marL="190500" indent="-190500">
              <a:spcBef>
                <a:spcPct val="50000"/>
              </a:spcBef>
              <a:buFont typeface="Wingdings" pitchFamily="-109" charset="2"/>
              <a:buChar char="§"/>
            </a:pPr>
            <a:r>
              <a:rPr lang="de-DE" sz="2000" dirty="0">
                <a:solidFill>
                  <a:srgbClr val="254061"/>
                </a:solidFill>
                <a:latin typeface="Linotype Syntax Com Regular"/>
                <a:cs typeface="Linotype Syntax Com Regular"/>
              </a:rPr>
              <a:t>Überlappung von inhaltlicher Arbeit, Regelung von Organisationskram und Störungsprävention (</a:t>
            </a:r>
            <a:r>
              <a:rPr lang="de-DE" sz="2000" dirty="0" err="1">
                <a:solidFill>
                  <a:srgbClr val="254061"/>
                </a:solidFill>
                <a:latin typeface="Linotype Syntax Com Regular"/>
                <a:cs typeface="Linotype Syntax Com Regular"/>
              </a:rPr>
              <a:t>Overlapping</a:t>
            </a:r>
            <a:r>
              <a:rPr lang="de-DE" sz="2000" dirty="0">
                <a:solidFill>
                  <a:srgbClr val="254061"/>
                </a:solidFill>
                <a:latin typeface="Linotype Syntax Com Regular"/>
                <a:cs typeface="Linotype Syntax Com Regular"/>
              </a:rPr>
              <a:t>)</a:t>
            </a:r>
          </a:p>
          <a:p>
            <a:pPr marL="666750" lvl="1" indent="-209550">
              <a:buSzPct val="125000"/>
              <a:buFontTx/>
              <a:buChar char="-"/>
            </a:pPr>
            <a:r>
              <a:rPr lang="de-DE" sz="1800" dirty="0">
                <a:solidFill>
                  <a:srgbClr val="254061"/>
                </a:solidFill>
                <a:latin typeface="Linotype Syntax Com Regular"/>
                <a:cs typeface="Linotype Syntax Com Regular"/>
              </a:rPr>
              <a:t>Mehrere Dinge gleichzeitig tun</a:t>
            </a:r>
          </a:p>
          <a:p>
            <a:pPr marL="666750" lvl="1" indent="-209550">
              <a:buSzPct val="125000"/>
              <a:buFontTx/>
              <a:buChar char="-"/>
            </a:pPr>
            <a:r>
              <a:rPr lang="de-DE" sz="1800" dirty="0">
                <a:solidFill>
                  <a:srgbClr val="254061"/>
                </a:solidFill>
                <a:latin typeface="Linotype Syntax Com Regular"/>
                <a:cs typeface="Linotype Syntax Com Regular"/>
              </a:rPr>
              <a:t>Zügige Erledigung von Organisatorischem bei Fortfahren des Unterrichts, Disziplinierungen erfolgen nebenbei</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13</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5"/>
          <p:cNvSpPr txBox="1">
            <a:spLocks noChangeArrowheads="1"/>
          </p:cNvSpPr>
          <p:nvPr/>
        </p:nvSpPr>
        <p:spPr bwMode="auto">
          <a:xfrm>
            <a:off x="914400" y="152400"/>
            <a:ext cx="8153400" cy="997196"/>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Prinzipien effektiver Klassenführung</a:t>
            </a:r>
          </a:p>
          <a:p>
            <a:pPr>
              <a:spcBef>
                <a:spcPct val="10000"/>
              </a:spcBef>
            </a:pPr>
            <a:r>
              <a:rPr lang="de-DE" sz="2800" dirty="0" err="1" smtClean="0">
                <a:solidFill>
                  <a:srgbClr val="7F7F7F"/>
                </a:solidFill>
                <a:latin typeface="Linotype Syntax Com Regular" pitchFamily="-65" charset="0"/>
                <a:ea typeface="Arial" pitchFamily="-65" charset="0"/>
                <a:cs typeface="Arial" pitchFamily="-65" charset="0"/>
              </a:rPr>
              <a:t>Kounin</a:t>
            </a:r>
            <a:r>
              <a:rPr lang="de-DE" sz="2800" dirty="0" smtClean="0">
                <a:solidFill>
                  <a:srgbClr val="7F7F7F"/>
                </a:solidFill>
                <a:latin typeface="Linotype Syntax Com Regular" pitchFamily="-65" charset="0"/>
                <a:ea typeface="Arial" pitchFamily="-65" charset="0"/>
                <a:cs typeface="Arial" pitchFamily="-65" charset="0"/>
              </a:rPr>
              <a:t> (1970)</a:t>
            </a:r>
            <a:endParaRPr lang="de-DE" sz="2800" dirty="0">
              <a:solidFill>
                <a:srgbClr val="7F7F7F"/>
              </a:solidFill>
              <a:latin typeface="Linotype Syntax Com Regular" pitchFamily="-65" charset="0"/>
              <a:ea typeface="Arial" pitchFamily="-65" charset="0"/>
              <a:cs typeface="Arial" pitchFamily="-65" charset="0"/>
            </a:endParaRPr>
          </a:p>
        </p:txBody>
      </p:sp>
      <p:sp>
        <p:nvSpPr>
          <p:cNvPr id="7" name="Text Box 9"/>
          <p:cNvSpPr txBox="1">
            <a:spLocks noChangeArrowheads="1"/>
          </p:cNvSpPr>
          <p:nvPr/>
        </p:nvSpPr>
        <p:spPr bwMode="auto">
          <a:xfrm>
            <a:off x="457200" y="1447800"/>
            <a:ext cx="8458200" cy="4585871"/>
          </a:xfrm>
          <a:prstGeom prst="rect">
            <a:avLst/>
          </a:prstGeom>
          <a:noFill/>
          <a:ln w="9525">
            <a:noFill/>
            <a:miter lim="800000"/>
            <a:headEnd/>
            <a:tailEnd/>
          </a:ln>
        </p:spPr>
        <p:txBody>
          <a:bodyPr>
            <a:prstTxWarp prst="textNoShape">
              <a:avLst/>
            </a:prstTxWarp>
            <a:spAutoFit/>
          </a:bodyPr>
          <a:lstStyle/>
          <a:p>
            <a:pPr marL="190500" indent="-190500">
              <a:spcBef>
                <a:spcPct val="50000"/>
              </a:spcBef>
              <a:buFont typeface="Wingdings" pitchFamily="-109" charset="2"/>
              <a:buChar char="§"/>
            </a:pPr>
            <a:r>
              <a:rPr lang="de-DE" sz="2000" dirty="0">
                <a:solidFill>
                  <a:srgbClr val="254061"/>
                </a:solidFill>
                <a:latin typeface="Linotype Syntax Com Regular"/>
                <a:cs typeface="Linotype Syntax Com Regular"/>
              </a:rPr>
              <a:t>Die ganze Lerngruppe im Blick (Group Focus):</a:t>
            </a:r>
          </a:p>
          <a:p>
            <a:pPr marL="666750" lvl="1" indent="-209550">
              <a:buSzPct val="125000"/>
              <a:buFontTx/>
              <a:buChar char="-"/>
            </a:pPr>
            <a:r>
              <a:rPr lang="de-DE" sz="1800" dirty="0">
                <a:solidFill>
                  <a:srgbClr val="254061"/>
                </a:solidFill>
                <a:latin typeface="Linotype Syntax Com Regular"/>
                <a:cs typeface="Linotype Syntax Com Regular"/>
              </a:rPr>
              <a:t>Auch bei Zuwendung zu einem Einzelschüler hat die Lehrkraft weiterhin das Geschehen in der Klasse im Griff.</a:t>
            </a:r>
          </a:p>
          <a:p>
            <a:pPr marL="190500" indent="-190500">
              <a:spcBef>
                <a:spcPct val="50000"/>
              </a:spcBef>
              <a:buFont typeface="Wingdings" pitchFamily="-109" charset="2"/>
              <a:buChar char="§"/>
            </a:pPr>
            <a:r>
              <a:rPr lang="de-DE" sz="2000" dirty="0">
                <a:solidFill>
                  <a:srgbClr val="254061"/>
                </a:solidFill>
                <a:latin typeface="Linotype Syntax Com Regular"/>
                <a:cs typeface="Linotype Syntax Com Regular"/>
              </a:rPr>
              <a:t>Geschicktes Management der Übergänge (</a:t>
            </a:r>
            <a:r>
              <a:rPr lang="de-DE" sz="2000" dirty="0" err="1">
                <a:solidFill>
                  <a:srgbClr val="254061"/>
                </a:solidFill>
                <a:latin typeface="Linotype Syntax Com Regular"/>
                <a:cs typeface="Linotype Syntax Com Regular"/>
              </a:rPr>
              <a:t>Managing</a:t>
            </a:r>
            <a:r>
              <a:rPr lang="de-DE" sz="2000" dirty="0">
                <a:solidFill>
                  <a:srgbClr val="254061"/>
                </a:solidFill>
                <a:latin typeface="Linotype Syntax Com Regular"/>
                <a:cs typeface="Linotype Syntax Com Regular"/>
              </a:rPr>
              <a:t> </a:t>
            </a:r>
            <a:r>
              <a:rPr lang="de-DE" sz="2000" dirty="0" err="1">
                <a:solidFill>
                  <a:srgbClr val="254061"/>
                </a:solidFill>
                <a:latin typeface="Linotype Syntax Com Regular"/>
                <a:cs typeface="Linotype Syntax Com Regular"/>
              </a:rPr>
              <a:t>Transitions</a:t>
            </a:r>
            <a:r>
              <a:rPr lang="de-DE" sz="2000" dirty="0">
                <a:solidFill>
                  <a:srgbClr val="254061"/>
                </a:solidFill>
                <a:latin typeface="Linotype Syntax Com Regular"/>
                <a:cs typeface="Linotype Syntax Com Regular"/>
              </a:rPr>
              <a:t>)</a:t>
            </a:r>
          </a:p>
          <a:p>
            <a:pPr marL="666750" lvl="1" indent="-209550">
              <a:buSzPct val="125000"/>
              <a:buFontTx/>
              <a:buChar char="-"/>
            </a:pPr>
            <a:r>
              <a:rPr lang="de-DE" sz="1800" dirty="0">
                <a:solidFill>
                  <a:srgbClr val="254061"/>
                </a:solidFill>
                <a:latin typeface="Linotype Syntax Com Regular"/>
                <a:cs typeface="Linotype Syntax Com Regular"/>
              </a:rPr>
              <a:t>Der Übergang von einem zum anderen Unterrichtsschritt ist eindeutig organisiert</a:t>
            </a:r>
          </a:p>
          <a:p>
            <a:pPr marL="666750" lvl="1" indent="-209550">
              <a:buSzPct val="125000"/>
              <a:buFontTx/>
              <a:buChar char="-"/>
            </a:pPr>
            <a:r>
              <a:rPr lang="de-DE" sz="1800" dirty="0" err="1">
                <a:solidFill>
                  <a:srgbClr val="254061"/>
                </a:solidFill>
                <a:latin typeface="Linotype Syntax Com Regular"/>
                <a:cs typeface="Linotype Syntax Com Regular"/>
              </a:rPr>
              <a:t>Stundenanfäge</a:t>
            </a:r>
            <a:r>
              <a:rPr lang="de-DE" sz="1800" dirty="0">
                <a:solidFill>
                  <a:srgbClr val="254061"/>
                </a:solidFill>
                <a:latin typeface="Linotype Syntax Com Regular"/>
                <a:cs typeface="Linotype Syntax Com Regular"/>
              </a:rPr>
              <a:t> und –</a:t>
            </a:r>
            <a:r>
              <a:rPr lang="de-DE" sz="1800" dirty="0" err="1">
                <a:solidFill>
                  <a:srgbClr val="254061"/>
                </a:solidFill>
                <a:latin typeface="Linotype Syntax Com Regular"/>
                <a:cs typeface="Linotype Syntax Com Regular"/>
              </a:rPr>
              <a:t>abschlüsse</a:t>
            </a:r>
            <a:r>
              <a:rPr lang="de-DE" sz="1800" dirty="0">
                <a:solidFill>
                  <a:srgbClr val="254061"/>
                </a:solidFill>
                <a:latin typeface="Linotype Syntax Com Regular"/>
                <a:cs typeface="Linotype Syntax Com Regular"/>
              </a:rPr>
              <a:t> sind klar zu erkennen</a:t>
            </a:r>
          </a:p>
          <a:p>
            <a:pPr marL="190500" indent="-190500">
              <a:spcBef>
                <a:spcPct val="50000"/>
              </a:spcBef>
              <a:buFont typeface="Wingdings" pitchFamily="-109" charset="2"/>
              <a:buChar char="§"/>
            </a:pPr>
            <a:r>
              <a:rPr lang="de-DE" sz="2000" dirty="0">
                <a:solidFill>
                  <a:srgbClr val="254061"/>
                </a:solidFill>
                <a:latin typeface="Linotype Syntax Com Regular"/>
                <a:cs typeface="Linotype Syntax Com Regular"/>
              </a:rPr>
              <a:t>Abwechslungsreiche und anspruchsvolle Einzelarbeit </a:t>
            </a:r>
          </a:p>
          <a:p>
            <a:pPr marL="666750" lvl="1" indent="-209550">
              <a:buSzPct val="125000"/>
              <a:buFontTx/>
              <a:buChar char="-"/>
            </a:pPr>
            <a:r>
              <a:rPr lang="de-DE" sz="1800" dirty="0">
                <a:solidFill>
                  <a:srgbClr val="254061"/>
                </a:solidFill>
                <a:latin typeface="Linotype Syntax Com Regular"/>
                <a:cs typeface="Linotype Syntax Com Regular"/>
              </a:rPr>
              <a:t>Kurze, methodisch phantasievoll gestaltete Einzelarbeitsphasen</a:t>
            </a:r>
          </a:p>
          <a:p>
            <a:pPr marL="666750" lvl="1" indent="-209550">
              <a:buSzPct val="125000"/>
              <a:buFontTx/>
              <a:buChar char="-"/>
            </a:pPr>
            <a:r>
              <a:rPr lang="de-DE" sz="1800" dirty="0">
                <a:solidFill>
                  <a:srgbClr val="254061"/>
                </a:solidFill>
                <a:latin typeface="Linotype Syntax Com Regular"/>
                <a:cs typeface="Linotype Syntax Com Regular"/>
              </a:rPr>
              <a:t>Passgenaue Formulierung und angemessenes Anspruchsniveau</a:t>
            </a:r>
            <a:endParaRPr lang="de-DE" sz="2000" dirty="0">
              <a:solidFill>
                <a:srgbClr val="254061"/>
              </a:solidFill>
              <a:latin typeface="Linotype Syntax Com Regular"/>
              <a:cs typeface="Linotype Syntax Com Regular"/>
            </a:endParaRPr>
          </a:p>
          <a:p>
            <a:pPr marL="190500" indent="-190500">
              <a:spcBef>
                <a:spcPct val="50000"/>
              </a:spcBef>
              <a:buFont typeface="Wingdings" pitchFamily="-109" charset="2"/>
              <a:buChar char="§"/>
            </a:pPr>
            <a:r>
              <a:rPr lang="de-DE" sz="2000" dirty="0">
                <a:solidFill>
                  <a:srgbClr val="254061"/>
                </a:solidFill>
                <a:latin typeface="Linotype Syntax Com Regular"/>
                <a:cs typeface="Linotype Syntax Com Regular"/>
              </a:rPr>
              <a:t>Erkennen und Vermeiden vorgetäuschter </a:t>
            </a:r>
            <a:r>
              <a:rPr lang="de-DE" sz="2000" dirty="0" smtClean="0">
                <a:solidFill>
                  <a:srgbClr val="254061"/>
                </a:solidFill>
                <a:latin typeface="Linotype Syntax Com Regular"/>
                <a:cs typeface="Linotype Syntax Com Regular"/>
              </a:rPr>
              <a:t>Schüleraufmerksamkeit </a:t>
            </a:r>
            <a:r>
              <a:rPr lang="de-DE" sz="2000" dirty="0">
                <a:solidFill>
                  <a:srgbClr val="254061"/>
                </a:solidFill>
                <a:latin typeface="Linotype Syntax Com Regular"/>
                <a:cs typeface="Linotype Syntax Com Regular"/>
              </a:rPr>
              <a:t>(</a:t>
            </a:r>
            <a:r>
              <a:rPr lang="de-DE" sz="2000" dirty="0" err="1">
                <a:solidFill>
                  <a:srgbClr val="254061"/>
                </a:solidFill>
                <a:latin typeface="Linotype Syntax Com Regular"/>
                <a:cs typeface="Linotype Syntax Com Regular"/>
              </a:rPr>
              <a:t>Avoiding</a:t>
            </a:r>
            <a:r>
              <a:rPr lang="de-DE" sz="2000" dirty="0">
                <a:solidFill>
                  <a:srgbClr val="254061"/>
                </a:solidFill>
                <a:latin typeface="Linotype Syntax Com Regular"/>
                <a:cs typeface="Linotype Syntax Com Regular"/>
              </a:rPr>
              <a:t> Mock </a:t>
            </a:r>
            <a:r>
              <a:rPr lang="de-DE" sz="2000" dirty="0" err="1">
                <a:solidFill>
                  <a:srgbClr val="254061"/>
                </a:solidFill>
                <a:latin typeface="Linotype Syntax Com Regular"/>
                <a:cs typeface="Linotype Syntax Com Regular"/>
              </a:rPr>
              <a:t>Participation</a:t>
            </a:r>
            <a:r>
              <a:rPr lang="de-DE" sz="2000" dirty="0">
                <a:solidFill>
                  <a:srgbClr val="254061"/>
                </a:solidFill>
                <a:latin typeface="Linotype Syntax Com Regular"/>
                <a:cs typeface="Linotype Syntax Com Regular"/>
              </a:rPr>
              <a:t>)</a:t>
            </a:r>
          </a:p>
          <a:p>
            <a:pPr marL="666750" lvl="1" indent="-209550">
              <a:buSzPct val="125000"/>
              <a:buFontTx/>
              <a:buChar char="-"/>
            </a:pPr>
            <a:r>
              <a:rPr lang="de-DE" sz="1800" dirty="0">
                <a:solidFill>
                  <a:srgbClr val="254061"/>
                </a:solidFill>
                <a:latin typeface="Linotype Syntax Com Regular"/>
                <a:cs typeface="Linotype Syntax Com Regular"/>
              </a:rPr>
              <a:t>Interessante Inhalte und geschickte Arbeitsaufträge vermeiden vorgespielte </a:t>
            </a:r>
            <a:r>
              <a:rPr lang="de-DE" sz="1800" dirty="0" err="1">
                <a:solidFill>
                  <a:srgbClr val="254061"/>
                </a:solidFill>
                <a:latin typeface="Linotype Syntax Com Regular"/>
                <a:cs typeface="Linotype Syntax Com Regular"/>
              </a:rPr>
              <a:t>Aufmerksamket</a:t>
            </a:r>
            <a:endParaRPr lang="de-DE" sz="1800" dirty="0">
              <a:solidFill>
                <a:srgbClr val="254061"/>
              </a:solidFill>
              <a:latin typeface="Linotype Syntax Com Regular"/>
              <a:cs typeface="Linotype Syntax Com Regular"/>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14</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5"/>
          <p:cNvSpPr txBox="1">
            <a:spLocks noChangeArrowheads="1"/>
          </p:cNvSpPr>
          <p:nvPr/>
        </p:nvSpPr>
        <p:spPr bwMode="auto">
          <a:xfrm>
            <a:off x="914400" y="152400"/>
            <a:ext cx="8153400" cy="523220"/>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Guter Unterricht nach Meyer (2004)</a:t>
            </a:r>
            <a:endParaRPr lang="de-DE" sz="2800" dirty="0">
              <a:solidFill>
                <a:srgbClr val="7F7F7F"/>
              </a:solidFill>
              <a:latin typeface="Linotype Syntax Com Regular" pitchFamily="-65" charset="0"/>
              <a:ea typeface="Arial" pitchFamily="-65" charset="0"/>
              <a:cs typeface="Arial" pitchFamily="-65" charset="0"/>
            </a:endParaRPr>
          </a:p>
        </p:txBody>
      </p:sp>
      <p:sp>
        <p:nvSpPr>
          <p:cNvPr id="7" name="Rectangle 9"/>
          <p:cNvSpPr>
            <a:spLocks noChangeArrowheads="1"/>
          </p:cNvSpPr>
          <p:nvPr/>
        </p:nvSpPr>
        <p:spPr bwMode="auto">
          <a:xfrm>
            <a:off x="457200" y="1752600"/>
            <a:ext cx="8305800" cy="3505200"/>
          </a:xfrm>
          <a:prstGeom prst="rect">
            <a:avLst/>
          </a:prstGeom>
          <a:noFill/>
          <a:ln w="9525">
            <a:noFill/>
            <a:miter lim="800000"/>
            <a:headEnd/>
            <a:tailEnd/>
          </a:ln>
        </p:spPr>
        <p:txBody>
          <a:bodyPr>
            <a:prstTxWarp prst="textNoShape">
              <a:avLst/>
            </a:prstTxWarp>
          </a:bodyPr>
          <a:lstStyle/>
          <a:p>
            <a:pPr>
              <a:lnSpc>
                <a:spcPct val="130000"/>
              </a:lnSpc>
              <a:spcBef>
                <a:spcPct val="20000"/>
              </a:spcBef>
            </a:pPr>
            <a:r>
              <a:rPr lang="de-DE" sz="2400" dirty="0">
                <a:solidFill>
                  <a:srgbClr val="254061"/>
                </a:solidFill>
                <a:latin typeface="Linotype Syntax Com Regular"/>
                <a:cs typeface="Linotype Syntax Com Regular"/>
              </a:rPr>
              <a:t>Guter Unterricht beinhaltet eine demokratische Unterrichtskultur, basiert auf dem </a:t>
            </a:r>
            <a:r>
              <a:rPr lang="de-DE" sz="2400" dirty="0" smtClean="0">
                <a:solidFill>
                  <a:srgbClr val="254061"/>
                </a:solidFill>
                <a:latin typeface="Linotype Syntax Com Regular"/>
                <a:cs typeface="Linotype Syntax Com Regular"/>
              </a:rPr>
              <a:t>Erziehungsauftrag</a:t>
            </a:r>
            <a:r>
              <a:rPr lang="de-DE" sz="2400" dirty="0">
                <a:solidFill>
                  <a:srgbClr val="254061"/>
                </a:solidFill>
                <a:latin typeface="Linotype Syntax Com Regular"/>
                <a:cs typeface="Linotype Syntax Com Regular"/>
              </a:rPr>
              <a:t>, hat ein gelingendes Arbeitsbündnis zum Ziel, stiftet Sinnorientierung und leistet einen Beitrag zur nachhaltigen Kompetenzentwicklung aller Schülerinnen und Schüler.</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15</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5"/>
          <p:cNvSpPr txBox="1">
            <a:spLocks noChangeArrowheads="1"/>
          </p:cNvSpPr>
          <p:nvPr/>
        </p:nvSpPr>
        <p:spPr bwMode="auto">
          <a:xfrm>
            <a:off x="914400" y="152400"/>
            <a:ext cx="8153400" cy="997196"/>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10 Merkmale guten Unterrichts nach</a:t>
            </a:r>
          </a:p>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Meyer (2004)</a:t>
            </a:r>
            <a:endParaRPr lang="de-DE" sz="2800" dirty="0">
              <a:solidFill>
                <a:srgbClr val="7F7F7F"/>
              </a:solidFill>
              <a:latin typeface="Linotype Syntax Com Regular" pitchFamily="-65" charset="0"/>
              <a:ea typeface="Arial" pitchFamily="-65" charset="0"/>
              <a:cs typeface="Arial" pitchFamily="-65" charset="0"/>
            </a:endParaRPr>
          </a:p>
        </p:txBody>
      </p:sp>
      <p:graphicFrame>
        <p:nvGraphicFramePr>
          <p:cNvPr id="31746" name="Object 2"/>
          <p:cNvGraphicFramePr>
            <a:graphicFrameLocks noChangeAspect="1"/>
          </p:cNvGraphicFramePr>
          <p:nvPr/>
        </p:nvGraphicFramePr>
        <p:xfrm>
          <a:off x="1066800" y="1219200"/>
          <a:ext cx="6553200" cy="5521325"/>
        </p:xfrm>
        <a:graphic>
          <a:graphicData uri="http://schemas.openxmlformats.org/presentationml/2006/ole">
            <mc:AlternateContent xmlns:mc="http://schemas.openxmlformats.org/markup-compatibility/2006">
              <mc:Choice xmlns:v="urn:schemas-microsoft-com:vml" Requires="v">
                <p:oleObj spid="_x0000_s31753" name="Photo Editor Photo" r:id="rId3" imgW="7659169" imgH="6638095" progId="">
                  <p:embed/>
                </p:oleObj>
              </mc:Choice>
              <mc:Fallback>
                <p:oleObj name="Photo Editor Photo" r:id="rId3" imgW="7659169" imgH="6638095"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1219200"/>
                        <a:ext cx="6553200" cy="552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16</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5"/>
          <p:cNvSpPr txBox="1">
            <a:spLocks noChangeArrowheads="1"/>
          </p:cNvSpPr>
          <p:nvPr/>
        </p:nvSpPr>
        <p:spPr bwMode="auto">
          <a:xfrm>
            <a:off x="914400" y="152400"/>
            <a:ext cx="8153400" cy="997196"/>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10 Merkmale guten Unterrichts nach </a:t>
            </a:r>
          </a:p>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Meyer (2004)</a:t>
            </a:r>
            <a:endParaRPr lang="de-DE" sz="2800" dirty="0">
              <a:solidFill>
                <a:srgbClr val="7F7F7F"/>
              </a:solidFill>
              <a:latin typeface="Linotype Syntax Com Regular" pitchFamily="-65" charset="0"/>
              <a:ea typeface="Arial" pitchFamily="-65" charset="0"/>
              <a:cs typeface="Arial" pitchFamily="-65" charset="0"/>
            </a:endParaRPr>
          </a:p>
        </p:txBody>
      </p:sp>
      <p:sp>
        <p:nvSpPr>
          <p:cNvPr id="8" name="Text Box 68"/>
          <p:cNvSpPr txBox="1">
            <a:spLocks noChangeArrowheads="1"/>
          </p:cNvSpPr>
          <p:nvPr/>
        </p:nvSpPr>
        <p:spPr bwMode="auto">
          <a:xfrm>
            <a:off x="457200" y="1600200"/>
            <a:ext cx="8305800" cy="4206875"/>
          </a:xfrm>
          <a:prstGeom prst="rect">
            <a:avLst/>
          </a:prstGeom>
          <a:noFill/>
          <a:ln w="9525">
            <a:noFill/>
            <a:miter lim="800000"/>
            <a:headEnd/>
            <a:tailEnd/>
          </a:ln>
        </p:spPr>
        <p:txBody>
          <a:bodyPr>
            <a:prstTxWarp prst="textNoShape">
              <a:avLst/>
            </a:prstTxWarp>
            <a:spAutoFit/>
          </a:bodyPr>
          <a:lstStyle/>
          <a:p>
            <a:pPr marL="190500" indent="-190500">
              <a:spcBef>
                <a:spcPct val="50000"/>
              </a:spcBef>
              <a:buFont typeface="Wingdings" pitchFamily="-109" charset="2"/>
              <a:buChar char="§"/>
            </a:pPr>
            <a:r>
              <a:rPr lang="de-DE" sz="2000" b="1" dirty="0">
                <a:solidFill>
                  <a:srgbClr val="254061"/>
                </a:solidFill>
                <a:latin typeface="Linotype Syntax Com Regular"/>
                <a:cs typeface="Linotype Syntax Com Regular"/>
              </a:rPr>
              <a:t>Klare Strukturierung des Unterrichts</a:t>
            </a:r>
            <a:r>
              <a:rPr lang="de-DE" sz="2000" dirty="0">
                <a:solidFill>
                  <a:srgbClr val="254061"/>
                </a:solidFill>
                <a:latin typeface="Linotype Syntax Com Regular"/>
                <a:cs typeface="Linotype Syntax Com Regular"/>
              </a:rPr>
              <a:t> (Prozess-, Ziel- und Inhaltsklarheit, Rollenklarheit, Absprache von  Regeln, Ritualen und Freiräumen)</a:t>
            </a:r>
          </a:p>
          <a:p>
            <a:pPr marL="190500" indent="-190500">
              <a:spcBef>
                <a:spcPct val="50000"/>
              </a:spcBef>
              <a:buFont typeface="Wingdings" pitchFamily="-109" charset="2"/>
              <a:buChar char="§"/>
            </a:pPr>
            <a:r>
              <a:rPr lang="de-DE" sz="2000" b="1" dirty="0">
                <a:solidFill>
                  <a:srgbClr val="254061"/>
                </a:solidFill>
                <a:latin typeface="Linotype Syntax Com Regular"/>
                <a:cs typeface="Linotype Syntax Com Regular"/>
              </a:rPr>
              <a:t>Hoher Anteil echter Lernzeit</a:t>
            </a:r>
            <a:r>
              <a:rPr lang="de-DE" sz="2000" dirty="0">
                <a:solidFill>
                  <a:srgbClr val="254061"/>
                </a:solidFill>
                <a:latin typeface="Linotype Syntax Com Regular"/>
                <a:cs typeface="Linotype Syntax Com Regular"/>
              </a:rPr>
              <a:t> (durch gutes Zeitmanagement, Pünktlichkeit, Auslagerung von Organisationskram, Rhythmisierung des Tagesablaufes)</a:t>
            </a:r>
          </a:p>
          <a:p>
            <a:pPr marL="190500" indent="-190500">
              <a:spcBef>
                <a:spcPct val="50000"/>
              </a:spcBef>
              <a:buFont typeface="Wingdings" pitchFamily="-109" charset="2"/>
              <a:buChar char="§"/>
            </a:pPr>
            <a:r>
              <a:rPr lang="de-DE" sz="2000" b="1" dirty="0">
                <a:solidFill>
                  <a:srgbClr val="254061"/>
                </a:solidFill>
                <a:latin typeface="Linotype Syntax Com Regular"/>
                <a:cs typeface="Linotype Syntax Com Regular"/>
              </a:rPr>
              <a:t>Lernförderliches Klima</a:t>
            </a:r>
            <a:r>
              <a:rPr lang="de-DE" sz="2000" dirty="0">
                <a:solidFill>
                  <a:srgbClr val="254061"/>
                </a:solidFill>
                <a:latin typeface="Linotype Syntax Com Regular"/>
                <a:cs typeface="Linotype Syntax Com Regular"/>
              </a:rPr>
              <a:t> (durch gegenseitigen Respekt, verlässlich eingehaltene Regeln, Verantwortungsübernahme, Gerechtigkeit und Fürsorge)</a:t>
            </a:r>
          </a:p>
          <a:p>
            <a:pPr marL="190500" indent="-190500">
              <a:spcBef>
                <a:spcPct val="50000"/>
              </a:spcBef>
              <a:buFont typeface="Wingdings" pitchFamily="-109" charset="2"/>
              <a:buChar char="§"/>
            </a:pPr>
            <a:r>
              <a:rPr lang="de-DE" sz="2000" b="1" dirty="0">
                <a:solidFill>
                  <a:srgbClr val="254061"/>
                </a:solidFill>
                <a:latin typeface="Linotype Syntax Com Regular"/>
                <a:cs typeface="Linotype Syntax Com Regular"/>
              </a:rPr>
              <a:t>Inhaltliche Klarheit</a:t>
            </a:r>
            <a:r>
              <a:rPr lang="de-DE" sz="2000" dirty="0">
                <a:solidFill>
                  <a:srgbClr val="254061"/>
                </a:solidFill>
                <a:latin typeface="Linotype Syntax Com Regular"/>
                <a:cs typeface="Linotype Syntax Com Regular"/>
              </a:rPr>
              <a:t> (durch Verständlichkeit der Aufgabenstellung, Plausibilität des thematischen Ganges, Klarheit und Verbindlichkeit der Ergebnissicherung)</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17</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7" name="Text Box 5"/>
          <p:cNvSpPr txBox="1">
            <a:spLocks noChangeArrowheads="1"/>
          </p:cNvSpPr>
          <p:nvPr/>
        </p:nvSpPr>
        <p:spPr bwMode="auto">
          <a:xfrm>
            <a:off x="914400" y="152400"/>
            <a:ext cx="8153400" cy="997196"/>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10 Merkmale guten Unterrichts nach </a:t>
            </a:r>
          </a:p>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Meyer (2004)</a:t>
            </a:r>
            <a:endParaRPr lang="de-DE" sz="2800" dirty="0">
              <a:solidFill>
                <a:srgbClr val="7F7F7F"/>
              </a:solidFill>
              <a:latin typeface="Linotype Syntax Com Regular" pitchFamily="-65" charset="0"/>
              <a:ea typeface="Arial" pitchFamily="-65" charset="0"/>
              <a:cs typeface="Arial" pitchFamily="-65" charset="0"/>
            </a:endParaRPr>
          </a:p>
        </p:txBody>
      </p:sp>
      <p:sp>
        <p:nvSpPr>
          <p:cNvPr id="9" name="Text Box 14"/>
          <p:cNvSpPr txBox="1">
            <a:spLocks noChangeArrowheads="1"/>
          </p:cNvSpPr>
          <p:nvPr/>
        </p:nvSpPr>
        <p:spPr bwMode="auto">
          <a:xfrm>
            <a:off x="457200" y="1600200"/>
            <a:ext cx="8305800" cy="3477875"/>
          </a:xfrm>
          <a:prstGeom prst="rect">
            <a:avLst/>
          </a:prstGeom>
          <a:noFill/>
          <a:ln w="9525">
            <a:noFill/>
            <a:miter lim="800000"/>
            <a:headEnd/>
            <a:tailEnd/>
          </a:ln>
        </p:spPr>
        <p:txBody>
          <a:bodyPr>
            <a:prstTxWarp prst="textNoShape">
              <a:avLst/>
            </a:prstTxWarp>
            <a:spAutoFit/>
          </a:bodyPr>
          <a:lstStyle/>
          <a:p>
            <a:pPr marL="190500" indent="-190500">
              <a:spcBef>
                <a:spcPct val="50000"/>
              </a:spcBef>
              <a:buFont typeface="Wingdings" pitchFamily="-109" charset="2"/>
              <a:buChar char="§"/>
            </a:pPr>
            <a:r>
              <a:rPr lang="de-DE" sz="2000" b="1" dirty="0">
                <a:solidFill>
                  <a:srgbClr val="254061"/>
                </a:solidFill>
                <a:latin typeface="Linotype Syntax Com Regular"/>
                <a:cs typeface="Linotype Syntax Com Regular"/>
              </a:rPr>
              <a:t>Sinnstiftendes Kommunizieren</a:t>
            </a:r>
            <a:r>
              <a:rPr lang="de-DE" sz="2000" dirty="0">
                <a:solidFill>
                  <a:srgbClr val="254061"/>
                </a:solidFill>
                <a:latin typeface="Linotype Syntax Com Regular"/>
                <a:cs typeface="Linotype Syntax Com Regular"/>
              </a:rPr>
              <a:t> (durch </a:t>
            </a:r>
            <a:r>
              <a:rPr lang="de-DE" sz="2000" dirty="0" smtClean="0">
                <a:solidFill>
                  <a:srgbClr val="254061"/>
                </a:solidFill>
                <a:latin typeface="Linotype Syntax Com Regular"/>
                <a:cs typeface="Linotype Syntax Com Regular"/>
              </a:rPr>
              <a:t>Planungsbeteiligung</a:t>
            </a:r>
            <a:r>
              <a:rPr lang="de-DE" sz="2000" dirty="0">
                <a:solidFill>
                  <a:srgbClr val="254061"/>
                </a:solidFill>
                <a:latin typeface="Linotype Syntax Com Regular"/>
                <a:cs typeface="Linotype Syntax Com Regular"/>
              </a:rPr>
              <a:t>, Gesprächskultur, Sinnkonferenzen, Lerntagebücher und Schülerfeedback)</a:t>
            </a:r>
          </a:p>
          <a:p>
            <a:pPr marL="190500" indent="-190500">
              <a:spcBef>
                <a:spcPct val="50000"/>
              </a:spcBef>
              <a:buFont typeface="Wingdings" pitchFamily="-109" charset="2"/>
              <a:buChar char="§"/>
            </a:pPr>
            <a:r>
              <a:rPr lang="de-DE" sz="2000" b="1" dirty="0">
                <a:solidFill>
                  <a:srgbClr val="254061"/>
                </a:solidFill>
                <a:latin typeface="Linotype Syntax Com Regular"/>
                <a:cs typeface="Linotype Syntax Com Regular"/>
              </a:rPr>
              <a:t>Methodenvielfalt</a:t>
            </a:r>
            <a:r>
              <a:rPr lang="de-DE" sz="2000" dirty="0">
                <a:solidFill>
                  <a:srgbClr val="254061"/>
                </a:solidFill>
                <a:latin typeface="Linotype Syntax Com Regular"/>
                <a:cs typeface="Linotype Syntax Com Regular"/>
              </a:rPr>
              <a:t> (Reichtum an Inszenierungstechniken, Vielfalt der Handlungsmuster, Variabilität der Verlaufsformen und Ausbalancierung der methodischen Grundformen)</a:t>
            </a:r>
          </a:p>
          <a:p>
            <a:pPr marL="190500" indent="-190500">
              <a:spcBef>
                <a:spcPct val="50000"/>
              </a:spcBef>
              <a:buFont typeface="Wingdings" pitchFamily="-109" charset="2"/>
              <a:buChar char="§"/>
            </a:pPr>
            <a:r>
              <a:rPr lang="de-DE" sz="2000" b="1" dirty="0">
                <a:solidFill>
                  <a:srgbClr val="254061"/>
                </a:solidFill>
                <a:latin typeface="Linotype Syntax Com Regular"/>
                <a:cs typeface="Linotype Syntax Com Regular"/>
              </a:rPr>
              <a:t>Individuelles Fördern</a:t>
            </a:r>
            <a:r>
              <a:rPr lang="de-DE" sz="2000" dirty="0">
                <a:solidFill>
                  <a:srgbClr val="254061"/>
                </a:solidFill>
                <a:latin typeface="Linotype Syntax Com Regular"/>
                <a:cs typeface="Linotype Syntax Com Regular"/>
              </a:rPr>
              <a:t> (durch Freiräume, Geduld und Zeit, durch innere Differenzierung und Integration, durch individuelle Lernstandsanalysen und abgestimmte Förderpläne, besondere Förderung von Schülern aus Risikogruppen)</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18</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8" name="Text Box 5"/>
          <p:cNvSpPr txBox="1">
            <a:spLocks noChangeArrowheads="1"/>
          </p:cNvSpPr>
          <p:nvPr/>
        </p:nvSpPr>
        <p:spPr bwMode="auto">
          <a:xfrm>
            <a:off x="914400" y="152400"/>
            <a:ext cx="8153400" cy="997196"/>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10 Merkmale guten Unterrichts nach </a:t>
            </a:r>
          </a:p>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Meyer (2004)</a:t>
            </a:r>
            <a:endParaRPr lang="de-DE" sz="2800" dirty="0">
              <a:solidFill>
                <a:srgbClr val="7F7F7F"/>
              </a:solidFill>
              <a:latin typeface="Linotype Syntax Com Regular" pitchFamily="-65" charset="0"/>
              <a:ea typeface="Arial" pitchFamily="-65" charset="0"/>
              <a:cs typeface="Arial" pitchFamily="-65" charset="0"/>
            </a:endParaRPr>
          </a:p>
        </p:txBody>
      </p:sp>
      <p:sp>
        <p:nvSpPr>
          <p:cNvPr id="9" name="Text Box 13"/>
          <p:cNvSpPr txBox="1">
            <a:spLocks noChangeArrowheads="1"/>
          </p:cNvSpPr>
          <p:nvPr/>
        </p:nvSpPr>
        <p:spPr bwMode="auto">
          <a:xfrm>
            <a:off x="457200" y="1676400"/>
            <a:ext cx="8305800" cy="2862322"/>
          </a:xfrm>
          <a:prstGeom prst="rect">
            <a:avLst/>
          </a:prstGeom>
          <a:noFill/>
          <a:ln w="9525">
            <a:noFill/>
            <a:miter lim="800000"/>
            <a:headEnd/>
            <a:tailEnd/>
          </a:ln>
        </p:spPr>
        <p:txBody>
          <a:bodyPr>
            <a:prstTxWarp prst="textNoShape">
              <a:avLst/>
            </a:prstTxWarp>
            <a:spAutoFit/>
          </a:bodyPr>
          <a:lstStyle/>
          <a:p>
            <a:pPr marL="190500" indent="-190500">
              <a:spcBef>
                <a:spcPct val="50000"/>
              </a:spcBef>
              <a:buFont typeface="Wingdings" pitchFamily="-109" charset="2"/>
              <a:buChar char="§"/>
            </a:pPr>
            <a:r>
              <a:rPr lang="de-DE" sz="2000" b="1" dirty="0">
                <a:solidFill>
                  <a:srgbClr val="254061"/>
                </a:solidFill>
                <a:latin typeface="Linotype Syntax Com Regular"/>
                <a:cs typeface="Linotype Syntax Com Regular"/>
              </a:rPr>
              <a:t>Intelligentes Üben</a:t>
            </a:r>
            <a:r>
              <a:rPr lang="de-DE" sz="2000" dirty="0">
                <a:solidFill>
                  <a:srgbClr val="254061"/>
                </a:solidFill>
                <a:latin typeface="Linotype Syntax Com Regular"/>
                <a:cs typeface="Linotype Syntax Com Regular"/>
              </a:rPr>
              <a:t> (durch Bewusstmachen von Lernstrategien, passgenaue Übungsaufträge, gezielte Hilfestellungen)</a:t>
            </a:r>
          </a:p>
          <a:p>
            <a:pPr marL="190500" indent="-190500">
              <a:spcBef>
                <a:spcPct val="50000"/>
              </a:spcBef>
              <a:buFont typeface="Wingdings" pitchFamily="-109" charset="2"/>
              <a:buChar char="§"/>
            </a:pPr>
            <a:r>
              <a:rPr lang="de-DE" sz="2000" b="1" dirty="0">
                <a:solidFill>
                  <a:srgbClr val="254061"/>
                </a:solidFill>
                <a:latin typeface="Linotype Syntax Com Regular"/>
                <a:cs typeface="Linotype Syntax Com Regular"/>
              </a:rPr>
              <a:t>Transparente Leistungserwartungen</a:t>
            </a:r>
            <a:r>
              <a:rPr lang="de-DE" sz="2000" dirty="0">
                <a:solidFill>
                  <a:srgbClr val="254061"/>
                </a:solidFill>
                <a:latin typeface="Linotype Syntax Com Regular"/>
                <a:cs typeface="Linotype Syntax Com Regular"/>
              </a:rPr>
              <a:t> (durch ein an den Richtlinien und Bildungsstandards orientiertes, dem Leistungsvermögen der Schüler entsprechendes Lernangebot und zügige förderorientierte Rückmeldungen zum Lernfortschritt)</a:t>
            </a:r>
          </a:p>
          <a:p>
            <a:pPr marL="190500" indent="-190500">
              <a:spcBef>
                <a:spcPct val="50000"/>
              </a:spcBef>
              <a:buFont typeface="Wingdings" pitchFamily="-109" charset="2"/>
              <a:buChar char="§"/>
            </a:pPr>
            <a:r>
              <a:rPr lang="de-DE" sz="2000" b="1" dirty="0">
                <a:solidFill>
                  <a:srgbClr val="254061"/>
                </a:solidFill>
                <a:latin typeface="Linotype Syntax Com Regular"/>
                <a:cs typeface="Linotype Syntax Com Regular"/>
              </a:rPr>
              <a:t>Vorbereitete Umgebung</a:t>
            </a:r>
            <a:r>
              <a:rPr lang="de-DE" sz="2000" dirty="0">
                <a:solidFill>
                  <a:srgbClr val="254061"/>
                </a:solidFill>
                <a:latin typeface="Linotype Syntax Com Regular"/>
                <a:cs typeface="Linotype Syntax Com Regular"/>
              </a:rPr>
              <a:t> (durch gute Ordnung, funktionale Einrichtung und brauchbares Lernwerkzeug)</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19</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itel 1"/>
          <p:cNvSpPr>
            <a:spLocks noGrp="1"/>
          </p:cNvSpPr>
          <p:nvPr>
            <p:ph type="title"/>
          </p:nvPr>
        </p:nvSpPr>
        <p:spPr bwMode="auto">
          <a:xfrm>
            <a:off x="914400" y="609600"/>
            <a:ext cx="8229600" cy="417513"/>
          </a:xfrm>
          <a:noFill/>
          <a:ln>
            <a:miter lim="800000"/>
            <a:headEnd/>
            <a:tailEnd/>
          </a:ln>
        </p:spPr>
        <p:txBody>
          <a:bodyPr vert="horz" numCol="1" anchor="t" anchorCtr="0" compatLnSpc="1">
            <a:prstTxWarp prst="textNoShape">
              <a:avLst/>
            </a:prstTxWarp>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Basisdimensionen von Unterrichtsqualität</a:t>
            </a:r>
          </a:p>
        </p:txBody>
      </p:sp>
      <p:sp>
        <p:nvSpPr>
          <p:cNvPr id="7" name="Inhaltsplatzhalter 2"/>
          <p:cNvSpPr txBox="1">
            <a:spLocks/>
          </p:cNvSpPr>
          <p:nvPr/>
        </p:nvSpPr>
        <p:spPr bwMode="auto">
          <a:xfrm>
            <a:off x="792163" y="1524000"/>
            <a:ext cx="8199437" cy="4525963"/>
          </a:xfrm>
          <a:prstGeom prst="rect">
            <a:avLst/>
          </a:prstGeom>
          <a:noFill/>
          <a:ln>
            <a:noFill/>
          </a:ln>
          <a:extLst/>
        </p:spPr>
        <p:txBody>
          <a:bodyPr>
            <a:prstTxWarp prst="textNoShape">
              <a:avLst/>
            </a:prstTxWarp>
          </a:bodyPr>
          <a:lstStyle/>
          <a:p>
            <a:pPr eaLnBrk="0" hangingPunct="0">
              <a:lnSpc>
                <a:spcPts val="2400"/>
              </a:lnSpc>
              <a:spcBef>
                <a:spcPct val="20000"/>
              </a:spcBef>
              <a:spcAft>
                <a:spcPts val="600"/>
              </a:spcAft>
              <a:defRPr/>
            </a:pPr>
            <a:r>
              <a:rPr lang="de-DE" sz="2000" b="1" kern="0" dirty="0">
                <a:solidFill>
                  <a:schemeClr val="accent1">
                    <a:lumMod val="50000"/>
                  </a:schemeClr>
                </a:solidFill>
                <a:latin typeface="Linotype Syntax Com Regular"/>
                <a:ea typeface="+mn-ea"/>
                <a:cs typeface="Linotype Syntax Com Regular"/>
              </a:rPr>
              <a:t>Effizienz der Klassenführung</a:t>
            </a:r>
          </a:p>
          <a:p>
            <a:pPr marL="342900" indent="-342900" eaLnBrk="0" hangingPunct="0">
              <a:lnSpc>
                <a:spcPts val="2400"/>
              </a:lnSpc>
              <a:spcBef>
                <a:spcPct val="20000"/>
              </a:spcBef>
              <a:spcAft>
                <a:spcPts val="600"/>
              </a:spcAft>
              <a:buFont typeface="Wingdings" charset="2"/>
              <a:buChar char="§"/>
              <a:defRPr/>
            </a:pPr>
            <a:r>
              <a:rPr lang="de-DE" sz="1800" kern="0" dirty="0">
                <a:solidFill>
                  <a:schemeClr val="accent1">
                    <a:lumMod val="50000"/>
                  </a:schemeClr>
                </a:solidFill>
                <a:latin typeface="Linotype Syntax Com Regular"/>
                <a:ea typeface="+mn-ea"/>
                <a:cs typeface="Linotype Syntax Com Regular"/>
              </a:rPr>
              <a:t>Unterricht als komplexe soziale Situation (Simultanität, Unvorhersagbarkeit, …)</a:t>
            </a:r>
          </a:p>
          <a:p>
            <a:pPr marL="342900" indent="-342900" eaLnBrk="0" hangingPunct="0">
              <a:lnSpc>
                <a:spcPts val="2400"/>
              </a:lnSpc>
              <a:spcBef>
                <a:spcPct val="20000"/>
              </a:spcBef>
              <a:spcAft>
                <a:spcPts val="600"/>
              </a:spcAft>
              <a:buFont typeface="Wingdings" charset="2"/>
              <a:buChar char="§"/>
              <a:defRPr/>
            </a:pPr>
            <a:r>
              <a:rPr lang="de-DE" sz="1800" kern="0" dirty="0">
                <a:solidFill>
                  <a:schemeClr val="accent1">
                    <a:lumMod val="50000"/>
                  </a:schemeClr>
                </a:solidFill>
                <a:latin typeface="Linotype Syntax Com Regular"/>
                <a:ea typeface="+mn-ea"/>
                <a:cs typeface="Linotype Syntax Com Regular"/>
              </a:rPr>
              <a:t>Klassenführung = Koordination und Steuerung dieses komplexen Geschehens mit dem Ziel, die zur Verfügung stehende Lernzeit optimal für Lernaktivitäten zu nutzen (</a:t>
            </a:r>
            <a:r>
              <a:rPr lang="de-DE" sz="1800" kern="0" dirty="0" err="1">
                <a:solidFill>
                  <a:schemeClr val="accent1">
                    <a:lumMod val="50000"/>
                  </a:schemeClr>
                </a:solidFill>
                <a:latin typeface="Linotype Syntax Com Regular"/>
                <a:ea typeface="+mn-ea"/>
                <a:cs typeface="Linotype Syntax Com Regular"/>
              </a:rPr>
              <a:t>Evertson</a:t>
            </a:r>
            <a:r>
              <a:rPr lang="de-DE" sz="1800" kern="0" dirty="0">
                <a:solidFill>
                  <a:schemeClr val="accent1">
                    <a:lumMod val="50000"/>
                  </a:schemeClr>
                </a:solidFill>
                <a:latin typeface="Linotype Syntax Com Regular"/>
                <a:ea typeface="+mn-ea"/>
                <a:cs typeface="Linotype Syntax Com Regular"/>
              </a:rPr>
              <a:t> &amp; Weinstein, 2006)</a:t>
            </a:r>
          </a:p>
          <a:p>
            <a:pPr marL="342900" indent="-342900" eaLnBrk="0" hangingPunct="0">
              <a:lnSpc>
                <a:spcPts val="2400"/>
              </a:lnSpc>
              <a:spcBef>
                <a:spcPct val="20000"/>
              </a:spcBef>
              <a:spcAft>
                <a:spcPts val="600"/>
              </a:spcAft>
              <a:buFont typeface="Wingdings" charset="2"/>
              <a:buChar char="§"/>
              <a:defRPr/>
            </a:pPr>
            <a:r>
              <a:rPr lang="de-DE" sz="1800" kern="0" dirty="0">
                <a:solidFill>
                  <a:schemeClr val="accent1">
                    <a:lumMod val="50000"/>
                  </a:schemeClr>
                </a:solidFill>
                <a:latin typeface="Linotype Syntax Com Regular"/>
                <a:ea typeface="+mn-ea"/>
                <a:cs typeface="Linotype Syntax Com Regular"/>
              </a:rPr>
              <a:t>Aktuelle Ansätze: Präventive Steuerung des Klassengeschehens, nicht reaktiver Umgang mit Störungen (bereits bei </a:t>
            </a:r>
            <a:r>
              <a:rPr lang="de-DE" sz="1800" kern="0" dirty="0" err="1">
                <a:solidFill>
                  <a:schemeClr val="accent1">
                    <a:lumMod val="50000"/>
                  </a:schemeClr>
                </a:solidFill>
                <a:latin typeface="Linotype Syntax Com Regular"/>
                <a:ea typeface="+mn-ea"/>
                <a:cs typeface="Linotype Syntax Com Regular"/>
              </a:rPr>
              <a:t>Kounin</a:t>
            </a:r>
            <a:r>
              <a:rPr lang="de-DE" sz="1800" kern="0" dirty="0">
                <a:solidFill>
                  <a:schemeClr val="accent1">
                    <a:lumMod val="50000"/>
                  </a:schemeClr>
                </a:solidFill>
                <a:latin typeface="Linotype Syntax Com Regular"/>
                <a:ea typeface="+mn-ea"/>
                <a:cs typeface="Linotype Syntax Com Regular"/>
              </a:rPr>
              <a:t>, 1970)</a:t>
            </a:r>
          </a:p>
          <a:p>
            <a:pPr marL="742950" lvl="1" indent="-285750" eaLnBrk="0" hangingPunct="0">
              <a:lnSpc>
                <a:spcPts val="2400"/>
              </a:lnSpc>
              <a:spcBef>
                <a:spcPct val="20000"/>
              </a:spcBef>
              <a:spcAft>
                <a:spcPts val="600"/>
              </a:spcAft>
              <a:buFontTx/>
              <a:buChar char="–"/>
              <a:defRPr/>
            </a:pPr>
            <a:r>
              <a:rPr lang="de-DE" sz="1700" kern="0" dirty="0">
                <a:solidFill>
                  <a:schemeClr val="accent1">
                    <a:lumMod val="50000"/>
                  </a:schemeClr>
                </a:solidFill>
                <a:latin typeface="Linotype Syntax Com Regular"/>
                <a:ea typeface="ＭＳ Ｐゴシック" pitchFamily="-111" charset="-128"/>
                <a:cs typeface="Linotype Syntax Com Regular"/>
              </a:rPr>
              <a:t>„</a:t>
            </a:r>
            <a:r>
              <a:rPr lang="de-DE" sz="1700" kern="0" dirty="0" err="1">
                <a:solidFill>
                  <a:schemeClr val="accent1">
                    <a:lumMod val="50000"/>
                  </a:schemeClr>
                </a:solidFill>
                <a:latin typeface="Linotype Syntax Com Regular"/>
                <a:ea typeface="ＭＳ Ｐゴシック" pitchFamily="-111" charset="-128"/>
                <a:cs typeface="Linotype Syntax Com Regular"/>
              </a:rPr>
              <a:t>withitness</a:t>
            </a:r>
            <a:r>
              <a:rPr lang="de-DE" sz="1700" kern="0" dirty="0">
                <a:solidFill>
                  <a:schemeClr val="accent1">
                    <a:lumMod val="50000"/>
                  </a:schemeClr>
                </a:solidFill>
                <a:latin typeface="Linotype Syntax Com Regular"/>
                <a:ea typeface="ＭＳ Ｐゴシック" pitchFamily="-111" charset="-128"/>
                <a:cs typeface="Linotype Syntax Com Regular"/>
              </a:rPr>
              <a:t>“ - Allgegenwärtigkeit der Lehrkraft, aufkeimenden Störungen präventiv einzugreifen und den tatsächlichen Urheber frühzeitig zu erkennen</a:t>
            </a:r>
          </a:p>
          <a:p>
            <a:pPr marL="742950" lvl="1" indent="-285750" eaLnBrk="0" hangingPunct="0">
              <a:lnSpc>
                <a:spcPts val="2400"/>
              </a:lnSpc>
              <a:spcBef>
                <a:spcPct val="20000"/>
              </a:spcBef>
              <a:spcAft>
                <a:spcPts val="600"/>
              </a:spcAft>
              <a:buFontTx/>
              <a:buChar char="–"/>
              <a:defRPr/>
            </a:pPr>
            <a:r>
              <a:rPr lang="de-DE" sz="1700" kern="0" dirty="0">
                <a:solidFill>
                  <a:schemeClr val="accent1">
                    <a:lumMod val="50000"/>
                  </a:schemeClr>
                </a:solidFill>
                <a:latin typeface="Linotype Syntax Com Regular"/>
                <a:ea typeface="ＭＳ Ｐゴシック" pitchFamily="-111" charset="-128"/>
                <a:cs typeface="Linotype Syntax Com Regular"/>
              </a:rPr>
              <a:t>Flüssige Übergänge und gute Vorbereitung; Etablierung von Regelsystemen</a:t>
            </a:r>
          </a:p>
          <a:p>
            <a:pPr marL="342900" indent="-342900" eaLnBrk="0" hangingPunct="0">
              <a:lnSpc>
                <a:spcPts val="2400"/>
              </a:lnSpc>
              <a:spcBef>
                <a:spcPct val="20000"/>
              </a:spcBef>
              <a:spcAft>
                <a:spcPts val="600"/>
              </a:spcAft>
              <a:buFontTx/>
              <a:buChar char="•"/>
              <a:defRPr/>
            </a:pPr>
            <a:endParaRPr lang="de-DE" sz="1800" kern="0" dirty="0">
              <a:solidFill>
                <a:schemeClr val="accent1">
                  <a:lumMod val="50000"/>
                </a:schemeClr>
              </a:solidFill>
              <a:latin typeface="Linotype Syntax Com Regular"/>
              <a:ea typeface="+mn-ea"/>
              <a:cs typeface="Linotype Syntax Com Regular"/>
            </a:endParaRPr>
          </a:p>
        </p:txBody>
      </p:sp>
    </p:spTree>
    <p:extLst>
      <p:ext uri="{BB962C8B-B14F-4D97-AF65-F5344CB8AC3E}">
        <p14:creationId xmlns:p14="http://schemas.microsoft.com/office/powerpoint/2010/main" val="9887013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2</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7" name="Text Box 5"/>
          <p:cNvSpPr txBox="1">
            <a:spLocks noChangeArrowheads="1"/>
          </p:cNvSpPr>
          <p:nvPr/>
        </p:nvSpPr>
        <p:spPr bwMode="auto">
          <a:xfrm>
            <a:off x="441325" y="1524000"/>
            <a:ext cx="8321675" cy="2631490"/>
          </a:xfrm>
          <a:prstGeom prst="rect">
            <a:avLst/>
          </a:prstGeom>
          <a:noFill/>
          <a:ln w="9525">
            <a:noFill/>
            <a:miter lim="800000"/>
            <a:headEnd/>
            <a:tailEnd/>
          </a:ln>
        </p:spPr>
        <p:txBody>
          <a:bodyPr>
            <a:prstTxWarp prst="textNoShape">
              <a:avLst/>
            </a:prstTxWarp>
            <a:spAutoFit/>
          </a:bodyPr>
          <a:lstStyle/>
          <a:p>
            <a:pPr marL="357188" indent="-357188">
              <a:spcBef>
                <a:spcPts val="960"/>
              </a:spcBef>
            </a:pPr>
            <a:r>
              <a:rPr lang="de-DE" sz="2000" dirty="0" smtClean="0">
                <a:solidFill>
                  <a:srgbClr val="254061"/>
                </a:solidFill>
                <a:latin typeface="Linotype Syntax Com Regular"/>
                <a:cs typeface="Linotype Syntax Com Regular"/>
              </a:rPr>
              <a:t>Helmke</a:t>
            </a:r>
            <a:r>
              <a:rPr lang="de-DE" sz="2000" dirty="0">
                <a:solidFill>
                  <a:srgbClr val="254061"/>
                </a:solidFill>
                <a:latin typeface="Linotype Syntax Com Regular"/>
                <a:cs typeface="Linotype Syntax Com Regular"/>
              </a:rPr>
              <a:t>, A. (2003). Unterrichtsqualität. Erfassen, bewerten, verbessern. Großburgwedel: </a:t>
            </a:r>
            <a:r>
              <a:rPr lang="de-DE" sz="2000" dirty="0" err="1">
                <a:solidFill>
                  <a:srgbClr val="254061"/>
                </a:solidFill>
                <a:latin typeface="Linotype Syntax Com Regular"/>
                <a:cs typeface="Linotype Syntax Com Regular"/>
              </a:rPr>
              <a:t>Kallmeyer</a:t>
            </a:r>
            <a:r>
              <a:rPr lang="de-DE" sz="2000" dirty="0">
                <a:solidFill>
                  <a:srgbClr val="254061"/>
                </a:solidFill>
                <a:latin typeface="Linotype Syntax Com Regular"/>
                <a:cs typeface="Linotype Syntax Com Regular"/>
              </a:rPr>
              <a:t>.</a:t>
            </a:r>
          </a:p>
          <a:p>
            <a:pPr marL="357188" indent="-357188">
              <a:spcBef>
                <a:spcPts val="960"/>
              </a:spcBef>
            </a:pPr>
            <a:r>
              <a:rPr lang="de-DE" sz="2000" dirty="0">
                <a:solidFill>
                  <a:srgbClr val="254061"/>
                </a:solidFill>
                <a:latin typeface="Linotype Syntax Com Regular"/>
                <a:cs typeface="Linotype Syntax Com Regular"/>
              </a:rPr>
              <a:t>Köller, O. (2008). Lehr-Lern-Forschung. In W. Schneider &amp; M. </a:t>
            </a:r>
            <a:r>
              <a:rPr lang="de-DE" sz="2000" dirty="0" err="1" smtClean="0">
                <a:solidFill>
                  <a:srgbClr val="254061"/>
                </a:solidFill>
                <a:latin typeface="Linotype Syntax Com Regular"/>
                <a:cs typeface="Linotype Syntax Com Regular"/>
              </a:rPr>
              <a:t>Hassel-horn</a:t>
            </a:r>
            <a:r>
              <a:rPr lang="de-DE" sz="2000" dirty="0" smtClean="0">
                <a:solidFill>
                  <a:srgbClr val="254061"/>
                </a:solidFill>
                <a:latin typeface="Linotype Syntax Com Regular"/>
                <a:cs typeface="Linotype Syntax Com Regular"/>
              </a:rPr>
              <a:t> </a:t>
            </a:r>
            <a:r>
              <a:rPr lang="de-DE" sz="2000" dirty="0">
                <a:solidFill>
                  <a:srgbClr val="254061"/>
                </a:solidFill>
                <a:latin typeface="Linotype Syntax Com Regular"/>
                <a:cs typeface="Linotype Syntax Com Regular"/>
              </a:rPr>
              <a:t>(Hrsg.), Handbuch Pädagogische Psychologie (S. 210 – 222). Göttingen: </a:t>
            </a:r>
            <a:r>
              <a:rPr lang="de-DE" sz="2000" dirty="0" err="1">
                <a:solidFill>
                  <a:srgbClr val="254061"/>
                </a:solidFill>
                <a:latin typeface="Linotype Syntax Com Regular"/>
                <a:cs typeface="Linotype Syntax Com Regular"/>
              </a:rPr>
              <a:t>Hogrefe</a:t>
            </a:r>
            <a:r>
              <a:rPr lang="de-DE" sz="2000" dirty="0">
                <a:solidFill>
                  <a:srgbClr val="254061"/>
                </a:solidFill>
                <a:latin typeface="Linotype Syntax Com Regular"/>
                <a:cs typeface="Linotype Syntax Com Regular"/>
              </a:rPr>
              <a:t>. </a:t>
            </a:r>
          </a:p>
          <a:p>
            <a:pPr marL="357188" indent="-357188">
              <a:spcBef>
                <a:spcPts val="960"/>
              </a:spcBef>
            </a:pPr>
            <a:r>
              <a:rPr lang="de-DE" sz="2000" dirty="0">
                <a:solidFill>
                  <a:srgbClr val="254061"/>
                </a:solidFill>
                <a:latin typeface="Linotype Syntax Com Regular"/>
                <a:cs typeface="Linotype Syntax Com Regular"/>
              </a:rPr>
              <a:t>Meyer, H. (2004). Was ist guter Unterricht? Berlin: Cornelsen.</a:t>
            </a:r>
          </a:p>
          <a:p>
            <a:pPr marL="357188" indent="-357188">
              <a:spcBef>
                <a:spcPts val="960"/>
              </a:spcBef>
            </a:pPr>
            <a:endParaRPr lang="de-DE" sz="2000" dirty="0">
              <a:solidFill>
                <a:srgbClr val="254061"/>
              </a:solidFill>
              <a:latin typeface="Linotype Syntax Com Regular"/>
              <a:cs typeface="Linotype Syntax Com Regular"/>
            </a:endParaRPr>
          </a:p>
        </p:txBody>
      </p:sp>
      <p:sp>
        <p:nvSpPr>
          <p:cNvPr id="9" name="Text Box 6"/>
          <p:cNvSpPr txBox="1">
            <a:spLocks noChangeArrowheads="1"/>
          </p:cNvSpPr>
          <p:nvPr/>
        </p:nvSpPr>
        <p:spPr bwMode="auto">
          <a:xfrm>
            <a:off x="715962" y="304800"/>
            <a:ext cx="7056438" cy="519113"/>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a:solidFill>
                  <a:srgbClr val="7F7F7F"/>
                </a:solidFill>
                <a:latin typeface="Linotype Syntax Com Regular" pitchFamily="-65" charset="0"/>
                <a:ea typeface="Arial" pitchFamily="-65" charset="0"/>
                <a:cs typeface="Arial" pitchFamily="-65" charset="0"/>
              </a:rPr>
              <a:t>Literatur</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20</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itel 1"/>
          <p:cNvSpPr>
            <a:spLocks noGrp="1"/>
          </p:cNvSpPr>
          <p:nvPr>
            <p:ph type="title"/>
          </p:nvPr>
        </p:nvSpPr>
        <p:spPr bwMode="auto">
          <a:xfrm>
            <a:off x="914400" y="609600"/>
            <a:ext cx="8229600" cy="417513"/>
          </a:xfrm>
          <a:noFill/>
          <a:ln>
            <a:miter lim="800000"/>
            <a:headEnd/>
            <a:tailEnd/>
          </a:ln>
        </p:spPr>
        <p:txBody>
          <a:bodyPr vert="horz" numCol="1" anchor="t" anchorCtr="0" compatLnSpc="1">
            <a:prstTxWarp prst="textNoShape">
              <a:avLst/>
            </a:prstTxWarp>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Basisdimensionen von Unterrichtsqualität</a:t>
            </a:r>
          </a:p>
        </p:txBody>
      </p:sp>
      <p:sp>
        <p:nvSpPr>
          <p:cNvPr id="7" name="Inhaltsplatzhalter 2"/>
          <p:cNvSpPr txBox="1">
            <a:spLocks/>
          </p:cNvSpPr>
          <p:nvPr/>
        </p:nvSpPr>
        <p:spPr bwMode="auto">
          <a:xfrm>
            <a:off x="900113" y="1524000"/>
            <a:ext cx="7786687" cy="4525963"/>
          </a:xfrm>
          <a:prstGeom prst="rect">
            <a:avLst/>
          </a:prstGeom>
          <a:noFill/>
          <a:ln>
            <a:noFill/>
          </a:ln>
          <a:extLst/>
        </p:spPr>
        <p:txBody>
          <a:bodyPr>
            <a:prstTxWarp prst="textNoShape">
              <a:avLst/>
            </a:prstTxWarp>
          </a:bodyPr>
          <a:lstStyle/>
          <a:p>
            <a:pPr eaLnBrk="0" hangingPunct="0">
              <a:lnSpc>
                <a:spcPts val="2500"/>
              </a:lnSpc>
              <a:spcBef>
                <a:spcPct val="20000"/>
              </a:spcBef>
              <a:spcAft>
                <a:spcPts val="600"/>
              </a:spcAft>
              <a:defRPr/>
            </a:pPr>
            <a:r>
              <a:rPr lang="de-DE" sz="2000" b="1" kern="0" dirty="0">
                <a:solidFill>
                  <a:srgbClr val="254061"/>
                </a:solidFill>
                <a:latin typeface="Linotype Syntax Com Regular"/>
                <a:ea typeface="+mn-ea"/>
                <a:cs typeface="Linotype Syntax Com Regular"/>
              </a:rPr>
              <a:t>Kognitive Aktivierung</a:t>
            </a:r>
          </a:p>
          <a:p>
            <a:pPr marL="342900" indent="-342900" eaLnBrk="0" hangingPunct="0">
              <a:lnSpc>
                <a:spcPts val="2500"/>
              </a:lnSpc>
              <a:spcBef>
                <a:spcPct val="20000"/>
              </a:spcBef>
              <a:spcAft>
                <a:spcPts val="600"/>
              </a:spcAft>
              <a:buFont typeface="Wingdings" charset="2"/>
              <a:buChar char="§"/>
              <a:defRPr/>
            </a:pPr>
            <a:r>
              <a:rPr lang="de-DE" sz="1800" kern="0" dirty="0">
                <a:solidFill>
                  <a:srgbClr val="254061"/>
                </a:solidFill>
                <a:latin typeface="Linotype Syntax Com Regular"/>
                <a:ea typeface="+mn-ea"/>
                <a:cs typeface="Linotype Syntax Com Regular"/>
              </a:rPr>
              <a:t>Anregungspotenzial zum vertieften Nachdenken und zur aktiven mentalen Auseinandersetzung mit den Unterrichtsgegenständen</a:t>
            </a:r>
          </a:p>
          <a:p>
            <a:pPr marL="342900" indent="-342900" eaLnBrk="0" hangingPunct="0">
              <a:lnSpc>
                <a:spcPts val="2500"/>
              </a:lnSpc>
              <a:spcBef>
                <a:spcPct val="20000"/>
              </a:spcBef>
              <a:spcAft>
                <a:spcPts val="600"/>
              </a:spcAft>
              <a:buFont typeface="Wingdings" charset="2"/>
              <a:buChar char="§"/>
              <a:defRPr/>
            </a:pPr>
            <a:r>
              <a:rPr lang="de-DE" sz="1800" kern="0" dirty="0">
                <a:solidFill>
                  <a:srgbClr val="254061"/>
                </a:solidFill>
                <a:latin typeface="Linotype Syntax Com Regular"/>
                <a:ea typeface="+mn-ea"/>
                <a:cs typeface="Linotype Syntax Com Regular"/>
              </a:rPr>
              <a:t>Herausfordernde Aufgabenstellungen, zum Nachdenken anregende Gesprächsführung</a:t>
            </a:r>
          </a:p>
          <a:p>
            <a:pPr marL="342900" indent="-342900" eaLnBrk="0" hangingPunct="0">
              <a:lnSpc>
                <a:spcPts val="2500"/>
              </a:lnSpc>
              <a:spcBef>
                <a:spcPct val="20000"/>
              </a:spcBef>
              <a:spcAft>
                <a:spcPts val="600"/>
              </a:spcAft>
              <a:buFont typeface="Wingdings" pitchFamily="2" charset="2"/>
              <a:buChar char="ð"/>
              <a:defRPr/>
            </a:pPr>
            <a:r>
              <a:rPr lang="de-DE" sz="1800" kern="0" dirty="0">
                <a:solidFill>
                  <a:srgbClr val="254061"/>
                </a:solidFill>
                <a:latin typeface="Linotype Syntax Com Regular"/>
                <a:ea typeface="+mn-ea"/>
                <a:cs typeface="Linotype Syntax Com Regular"/>
              </a:rPr>
              <a:t>Dadurch aktive Erweiterung und Veränderung von Wissensstrukturen anregen</a:t>
            </a:r>
          </a:p>
          <a:p>
            <a:pPr eaLnBrk="0" hangingPunct="0">
              <a:lnSpc>
                <a:spcPts val="2500"/>
              </a:lnSpc>
              <a:spcBef>
                <a:spcPct val="20000"/>
              </a:spcBef>
              <a:spcAft>
                <a:spcPts val="600"/>
              </a:spcAft>
              <a:defRPr/>
            </a:pPr>
            <a:r>
              <a:rPr lang="de-DE" sz="1800" u="sng" kern="0" dirty="0">
                <a:solidFill>
                  <a:srgbClr val="254061"/>
                </a:solidFill>
                <a:latin typeface="Linotype Syntax Com Regular"/>
                <a:ea typeface="+mn-ea"/>
                <a:cs typeface="Linotype Syntax Com Regular"/>
              </a:rPr>
              <a:t>Nicht gemeint</a:t>
            </a:r>
            <a:r>
              <a:rPr lang="de-DE" sz="1800" kern="0" dirty="0">
                <a:solidFill>
                  <a:srgbClr val="254061"/>
                </a:solidFill>
                <a:latin typeface="Linotype Syntax Com Regular"/>
                <a:ea typeface="+mn-ea"/>
                <a:cs typeface="Linotype Syntax Com Regular"/>
              </a:rPr>
              <a:t>:</a:t>
            </a:r>
          </a:p>
          <a:p>
            <a:pPr marL="342900" indent="-342900" eaLnBrk="0" hangingPunct="0">
              <a:lnSpc>
                <a:spcPts val="2500"/>
              </a:lnSpc>
              <a:spcBef>
                <a:spcPct val="20000"/>
              </a:spcBef>
              <a:spcAft>
                <a:spcPts val="600"/>
              </a:spcAft>
              <a:buFont typeface="Wingdings" charset="2"/>
              <a:buChar char="§"/>
              <a:defRPr/>
            </a:pPr>
            <a:r>
              <a:rPr lang="de-DE" sz="1800" kern="0" dirty="0">
                <a:solidFill>
                  <a:srgbClr val="254061"/>
                </a:solidFill>
                <a:latin typeface="Linotype Syntax Com Regular"/>
                <a:ea typeface="+mn-ea"/>
                <a:cs typeface="Linotype Syntax Com Regular"/>
              </a:rPr>
              <a:t>hohe allgemeine Aktivität der Lernenden</a:t>
            </a:r>
          </a:p>
          <a:p>
            <a:pPr marL="342900" indent="-342900" eaLnBrk="0" hangingPunct="0">
              <a:lnSpc>
                <a:spcPts val="2500"/>
              </a:lnSpc>
              <a:spcBef>
                <a:spcPct val="20000"/>
              </a:spcBef>
              <a:spcAft>
                <a:spcPts val="600"/>
              </a:spcAft>
              <a:buFont typeface="Wingdings" charset="2"/>
              <a:buChar char="§"/>
              <a:defRPr/>
            </a:pPr>
            <a:r>
              <a:rPr lang="de-DE" sz="1800" kern="0" dirty="0">
                <a:solidFill>
                  <a:srgbClr val="254061"/>
                </a:solidFill>
                <a:latin typeface="Linotype Syntax Com Regular"/>
                <a:ea typeface="+mn-ea"/>
                <a:cs typeface="Linotype Syntax Com Regular"/>
              </a:rPr>
              <a:t>z.B. Wahlfreiheit bei der Sitzordnung, Möglichkeit zur aktiven Umgang mit Unterrichtsmaterialen</a:t>
            </a:r>
          </a:p>
        </p:txBody>
      </p:sp>
    </p:spTree>
    <p:extLst>
      <p:ext uri="{BB962C8B-B14F-4D97-AF65-F5344CB8AC3E}">
        <p14:creationId xmlns:p14="http://schemas.microsoft.com/office/powerpoint/2010/main" val="49357841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21</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itel 1"/>
          <p:cNvSpPr>
            <a:spLocks noGrp="1"/>
          </p:cNvSpPr>
          <p:nvPr>
            <p:ph type="title"/>
          </p:nvPr>
        </p:nvSpPr>
        <p:spPr bwMode="auto">
          <a:xfrm>
            <a:off x="914400" y="609600"/>
            <a:ext cx="8229600" cy="417513"/>
          </a:xfrm>
          <a:noFill/>
          <a:ln>
            <a:miter lim="800000"/>
            <a:headEnd/>
            <a:tailEnd/>
          </a:ln>
        </p:spPr>
        <p:txBody>
          <a:bodyPr vert="horz" numCol="1" anchor="t" anchorCtr="0" compatLnSpc="1">
            <a:prstTxWarp prst="textNoShape">
              <a:avLst/>
            </a:prstTxWarp>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Basisdimensionen von Unterrichtsqualität</a:t>
            </a:r>
          </a:p>
        </p:txBody>
      </p:sp>
      <p:sp>
        <p:nvSpPr>
          <p:cNvPr id="7" name="Inhaltsplatzhalter 2"/>
          <p:cNvSpPr txBox="1">
            <a:spLocks/>
          </p:cNvSpPr>
          <p:nvPr/>
        </p:nvSpPr>
        <p:spPr bwMode="auto">
          <a:xfrm>
            <a:off x="976313" y="1447800"/>
            <a:ext cx="7939087" cy="4525963"/>
          </a:xfrm>
          <a:prstGeom prst="rect">
            <a:avLst/>
          </a:prstGeom>
          <a:noFill/>
          <a:ln w="9525">
            <a:noFill/>
            <a:miter lim="800000"/>
            <a:headEnd/>
            <a:tailEnd/>
          </a:ln>
        </p:spPr>
        <p:txBody>
          <a:bodyPr>
            <a:prstTxWarp prst="textNoShape">
              <a:avLst/>
            </a:prstTxWarp>
          </a:bodyPr>
          <a:lstStyle/>
          <a:p>
            <a:pPr eaLnBrk="0" hangingPunct="0">
              <a:lnSpc>
                <a:spcPts val="2500"/>
              </a:lnSpc>
              <a:spcAft>
                <a:spcPts val="600"/>
              </a:spcAft>
            </a:pPr>
            <a:r>
              <a:rPr lang="de-DE" sz="2000" b="1" dirty="0">
                <a:solidFill>
                  <a:srgbClr val="254061"/>
                </a:solidFill>
                <a:latin typeface="Linotype Syntax Com Regular" charset="0"/>
                <a:ea typeface="Linotype Syntax Com Regular" charset="0"/>
                <a:cs typeface="Linotype Syntax Com Regular" charset="0"/>
              </a:rPr>
              <a:t>Konstruktive Unterstützung</a:t>
            </a:r>
          </a:p>
          <a:p>
            <a:pPr marL="360363" indent="-360363" eaLnBrk="0" hangingPunct="0">
              <a:lnSpc>
                <a:spcPts val="2500"/>
              </a:lnSpc>
              <a:spcAft>
                <a:spcPts val="600"/>
              </a:spcAft>
              <a:buFont typeface="Wingdings" charset="2"/>
              <a:buChar char="§"/>
            </a:pPr>
            <a:r>
              <a:rPr lang="de-DE" sz="1800" dirty="0">
                <a:solidFill>
                  <a:srgbClr val="254061"/>
                </a:solidFill>
                <a:latin typeface="Linotype Syntax Com Regular" charset="0"/>
                <a:ea typeface="Linotype Syntax Com Regular" charset="0"/>
                <a:cs typeface="Linotype Syntax Com Regular" charset="0"/>
              </a:rPr>
              <a:t>Veränderung des eigenen Wissens erfordert unterstützende Lernumgebung</a:t>
            </a:r>
          </a:p>
          <a:p>
            <a:pPr marL="360363" indent="-360363" eaLnBrk="0" hangingPunct="0">
              <a:lnSpc>
                <a:spcPts val="2500"/>
              </a:lnSpc>
              <a:spcAft>
                <a:spcPts val="600"/>
              </a:spcAft>
              <a:buFont typeface="Wingdings" charset="2"/>
              <a:buChar char="§"/>
            </a:pPr>
            <a:r>
              <a:rPr lang="de-DE" sz="1800" dirty="0">
                <a:solidFill>
                  <a:srgbClr val="254061"/>
                </a:solidFill>
                <a:latin typeface="Linotype Syntax Com Regular" charset="0"/>
                <a:ea typeface="Linotype Syntax Com Regular" charset="0"/>
                <a:cs typeface="Linotype Syntax Com Regular" charset="0"/>
              </a:rPr>
              <a:t>Strukturierung</a:t>
            </a:r>
          </a:p>
          <a:p>
            <a:pPr marL="742950" lvl="1" indent="-285750" eaLnBrk="0" hangingPunct="0">
              <a:lnSpc>
                <a:spcPts val="2500"/>
              </a:lnSpc>
              <a:spcAft>
                <a:spcPts val="600"/>
              </a:spcAft>
              <a:buFontTx/>
              <a:buChar char="–"/>
            </a:pPr>
            <a:r>
              <a:rPr lang="de-DE" sz="1600" dirty="0">
                <a:solidFill>
                  <a:srgbClr val="254061"/>
                </a:solidFill>
                <a:latin typeface="Linotype Syntax Com Regular" charset="0"/>
                <a:ea typeface="Linotype Syntax Com Regular" charset="0"/>
                <a:cs typeface="Linotype Syntax Com Regular" charset="0"/>
              </a:rPr>
              <a:t>Gliederung komplexer Sachverhalte – Anforderungen an Lernende anpassen</a:t>
            </a:r>
          </a:p>
          <a:p>
            <a:pPr marL="742950" lvl="1" indent="-285750" eaLnBrk="0" hangingPunct="0">
              <a:lnSpc>
                <a:spcPts val="2500"/>
              </a:lnSpc>
              <a:spcAft>
                <a:spcPts val="600"/>
              </a:spcAft>
              <a:buFontTx/>
              <a:buChar char="–"/>
            </a:pPr>
            <a:r>
              <a:rPr lang="de-DE" sz="1600" dirty="0">
                <a:solidFill>
                  <a:srgbClr val="254061"/>
                </a:solidFill>
                <a:latin typeface="Linotype Syntax Com Regular" charset="0"/>
                <a:ea typeface="Linotype Syntax Com Regular" charset="0"/>
                <a:cs typeface="Linotype Syntax Com Regular" charset="0"/>
              </a:rPr>
              <a:t>Strukturierende adaptive, individuelle Hilfestellungen</a:t>
            </a:r>
          </a:p>
          <a:p>
            <a:pPr marL="742950" lvl="1" indent="-285750" eaLnBrk="0" hangingPunct="0">
              <a:lnSpc>
                <a:spcPts val="2500"/>
              </a:lnSpc>
              <a:spcAft>
                <a:spcPts val="600"/>
              </a:spcAft>
              <a:buFontTx/>
              <a:buChar char="–"/>
            </a:pPr>
            <a:r>
              <a:rPr lang="de-DE" sz="1600" dirty="0">
                <a:solidFill>
                  <a:srgbClr val="254061"/>
                </a:solidFill>
                <a:latin typeface="Linotype Syntax Com Regular" charset="0"/>
                <a:ea typeface="Linotype Syntax Com Regular" charset="0"/>
                <a:cs typeface="Linotype Syntax Com Regular" charset="0"/>
              </a:rPr>
              <a:t>Feedback/Formatives </a:t>
            </a:r>
            <a:r>
              <a:rPr lang="de-DE" sz="1600" dirty="0" err="1">
                <a:solidFill>
                  <a:srgbClr val="254061"/>
                </a:solidFill>
                <a:latin typeface="Linotype Syntax Com Regular" charset="0"/>
                <a:ea typeface="Linotype Syntax Com Regular" charset="0"/>
                <a:cs typeface="Linotype Syntax Com Regular" charset="0"/>
              </a:rPr>
              <a:t>Assessment</a:t>
            </a:r>
            <a:endParaRPr lang="de-DE" sz="1600" dirty="0">
              <a:solidFill>
                <a:srgbClr val="254061"/>
              </a:solidFill>
              <a:latin typeface="Linotype Syntax Com Regular" charset="0"/>
              <a:ea typeface="Linotype Syntax Com Regular" charset="0"/>
              <a:cs typeface="Linotype Syntax Com Regular" charset="0"/>
            </a:endParaRPr>
          </a:p>
          <a:p>
            <a:pPr marL="360363" indent="-360363" eaLnBrk="0" hangingPunct="0">
              <a:lnSpc>
                <a:spcPts val="2500"/>
              </a:lnSpc>
              <a:spcAft>
                <a:spcPts val="600"/>
              </a:spcAft>
              <a:buFont typeface="Wingdings" charset="2"/>
              <a:buChar char="§"/>
            </a:pPr>
            <a:r>
              <a:rPr lang="de-DE" sz="1800" dirty="0">
                <a:solidFill>
                  <a:srgbClr val="254061"/>
                </a:solidFill>
                <a:latin typeface="Linotype Syntax Com Regular" charset="0"/>
                <a:ea typeface="Linotype Syntax Com Regular" charset="0"/>
                <a:cs typeface="Linotype Syntax Com Regular" charset="0"/>
              </a:rPr>
              <a:t>Emotionale und </a:t>
            </a:r>
            <a:r>
              <a:rPr lang="de-DE" sz="1800" dirty="0" err="1">
                <a:solidFill>
                  <a:srgbClr val="254061"/>
                </a:solidFill>
                <a:latin typeface="Linotype Syntax Com Regular" charset="0"/>
                <a:ea typeface="Linotype Syntax Com Regular" charset="0"/>
                <a:cs typeface="Linotype Syntax Com Regular" charset="0"/>
              </a:rPr>
              <a:t>motivationale</a:t>
            </a:r>
            <a:r>
              <a:rPr lang="de-DE" sz="1800" dirty="0">
                <a:solidFill>
                  <a:srgbClr val="254061"/>
                </a:solidFill>
                <a:latin typeface="Linotype Syntax Com Regular" charset="0"/>
                <a:ea typeface="Linotype Syntax Com Regular" charset="0"/>
                <a:cs typeface="Linotype Syntax Com Regular" charset="0"/>
              </a:rPr>
              <a:t> Unterstützung </a:t>
            </a:r>
          </a:p>
          <a:p>
            <a:pPr marL="742950" lvl="1" indent="-285750" eaLnBrk="0" hangingPunct="0">
              <a:lnSpc>
                <a:spcPts val="2500"/>
              </a:lnSpc>
              <a:spcAft>
                <a:spcPts val="600"/>
              </a:spcAft>
              <a:buFontTx/>
              <a:buChar char="–"/>
            </a:pPr>
            <a:r>
              <a:rPr lang="de-DE" sz="1600" dirty="0">
                <a:solidFill>
                  <a:srgbClr val="254061"/>
                </a:solidFill>
                <a:latin typeface="Linotype Syntax Com Regular" charset="0"/>
                <a:ea typeface="Linotype Syntax Com Regular" charset="0"/>
                <a:cs typeface="Linotype Syntax Com Regular" charset="0"/>
              </a:rPr>
              <a:t>Sensibilität für Verständnisprobleme </a:t>
            </a:r>
          </a:p>
          <a:p>
            <a:pPr marL="742950" lvl="1" indent="-285750" eaLnBrk="0" hangingPunct="0">
              <a:lnSpc>
                <a:spcPts val="2500"/>
              </a:lnSpc>
              <a:spcAft>
                <a:spcPts val="600"/>
              </a:spcAft>
              <a:buFontTx/>
              <a:buChar char="–"/>
            </a:pPr>
            <a:r>
              <a:rPr lang="de-DE" sz="1600" dirty="0">
                <a:solidFill>
                  <a:srgbClr val="254061"/>
                </a:solidFill>
                <a:latin typeface="Linotype Syntax Com Regular" charset="0"/>
                <a:ea typeface="Linotype Syntax Com Regular" charset="0"/>
                <a:cs typeface="Linotype Syntax Com Regular" charset="0"/>
              </a:rPr>
              <a:t>Geduld bei individuellen Schwierigkeiten; konstruktiver Umgang mit Fehlern</a:t>
            </a:r>
          </a:p>
          <a:p>
            <a:pPr marL="742950" lvl="1" indent="-285750" eaLnBrk="0" hangingPunct="0">
              <a:lnSpc>
                <a:spcPts val="2500"/>
              </a:lnSpc>
              <a:spcAft>
                <a:spcPts val="600"/>
              </a:spcAft>
              <a:buFontTx/>
              <a:buChar char="–"/>
            </a:pPr>
            <a:r>
              <a:rPr lang="de-DE" sz="1600" dirty="0">
                <a:solidFill>
                  <a:srgbClr val="254061"/>
                </a:solidFill>
                <a:latin typeface="Linotype Syntax Com Regular" charset="0"/>
                <a:ea typeface="Linotype Syntax Com Regular" charset="0"/>
                <a:cs typeface="Linotype Syntax Com Regular" charset="0"/>
              </a:rPr>
              <a:t>Ansprechbarkeit bei sozialen Schwierigkeiten</a:t>
            </a:r>
          </a:p>
          <a:p>
            <a:pPr marL="742950" lvl="1" indent="-285750" algn="r" eaLnBrk="0" hangingPunct="0">
              <a:lnSpc>
                <a:spcPts val="2500"/>
              </a:lnSpc>
              <a:spcAft>
                <a:spcPts val="600"/>
              </a:spcAft>
            </a:pPr>
            <a:r>
              <a:rPr lang="de-DE" sz="1400" dirty="0">
                <a:solidFill>
                  <a:srgbClr val="254061"/>
                </a:solidFill>
                <a:latin typeface="Linotype Syntax Com Regular" charset="0"/>
                <a:ea typeface="Linotype Syntax Com Regular" charset="0"/>
                <a:cs typeface="Linotype Syntax Com Regular" charset="0"/>
              </a:rPr>
              <a:t>Reiser, 2004; </a:t>
            </a:r>
            <a:r>
              <a:rPr lang="de-DE" sz="1400" dirty="0" err="1">
                <a:solidFill>
                  <a:srgbClr val="254061"/>
                </a:solidFill>
                <a:latin typeface="Linotype Syntax Com Regular" charset="0"/>
                <a:ea typeface="Linotype Syntax Com Regular" charset="0"/>
                <a:cs typeface="Linotype Syntax Com Regular" charset="0"/>
              </a:rPr>
              <a:t>Pintrich</a:t>
            </a:r>
            <a:r>
              <a:rPr lang="de-DE" sz="1400" dirty="0">
                <a:solidFill>
                  <a:srgbClr val="254061"/>
                </a:solidFill>
                <a:latin typeface="Linotype Syntax Com Regular" charset="0"/>
                <a:ea typeface="Linotype Syntax Com Regular" charset="0"/>
                <a:cs typeface="Linotype Syntax Com Regular" charset="0"/>
              </a:rPr>
              <a:t>, Marx &amp; Boyle, 1993</a:t>
            </a:r>
          </a:p>
        </p:txBody>
      </p:sp>
    </p:spTree>
    <p:extLst>
      <p:ext uri="{BB962C8B-B14F-4D97-AF65-F5344CB8AC3E}">
        <p14:creationId xmlns:p14="http://schemas.microsoft.com/office/powerpoint/2010/main" val="61950363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22</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Rectangle 2"/>
          <p:cNvSpPr>
            <a:spLocks noGrp="1" noChangeArrowheads="1"/>
          </p:cNvSpPr>
          <p:nvPr>
            <p:ph type="title"/>
          </p:nvPr>
        </p:nvSpPr>
        <p:spPr bwMode="auto">
          <a:xfrm>
            <a:off x="539750" y="1752600"/>
            <a:ext cx="7777163" cy="1943100"/>
          </a:xfrm>
          <a:noFill/>
          <a:ln>
            <a:miter lim="800000"/>
            <a:headEnd/>
            <a:tailEnd/>
          </a:ln>
        </p:spPr>
        <p:txBody>
          <a:bodyPr vert="horz" numCol="1" anchor="t" anchorCtr="0" compatLnSpc="1">
            <a:prstTxWarp prst="textNoShape">
              <a:avLst/>
            </a:prstTxWarp>
          </a:bodyPr>
          <a:lstStyle/>
          <a:p>
            <a:pPr algn="ctr"/>
            <a:r>
              <a:rPr lang="en-US" sz="3600" dirty="0" err="1" smtClean="0">
                <a:solidFill>
                  <a:srgbClr val="000090"/>
                </a:solidFill>
                <a:latin typeface="Linotype Syntax Com Bold" pitchFamily="-109" charset="0"/>
                <a:ea typeface="Arial" pitchFamily="-109" charset="0"/>
              </a:rPr>
              <a:t>Ein</a:t>
            </a:r>
            <a:r>
              <a:rPr lang="en-US" sz="3600" dirty="0" smtClean="0">
                <a:solidFill>
                  <a:srgbClr val="000090"/>
                </a:solidFill>
                <a:latin typeface="Linotype Syntax Com Bold" pitchFamily="-109" charset="0"/>
                <a:ea typeface="Arial" pitchFamily="-109" charset="0"/>
              </a:rPr>
              <a:t> </a:t>
            </a:r>
            <a:r>
              <a:rPr lang="en-US" sz="3600" dirty="0" err="1" smtClean="0">
                <a:solidFill>
                  <a:srgbClr val="000090"/>
                </a:solidFill>
                <a:latin typeface="Linotype Syntax Com Bold" pitchFamily="-109" charset="0"/>
                <a:ea typeface="Arial" pitchFamily="-109" charset="0"/>
              </a:rPr>
              <a:t>Modell</a:t>
            </a:r>
            <a:r>
              <a:rPr lang="en-US" sz="3600" dirty="0" smtClean="0">
                <a:solidFill>
                  <a:srgbClr val="000090"/>
                </a:solidFill>
                <a:latin typeface="Linotype Syntax Com Bold" pitchFamily="-109" charset="0"/>
                <a:ea typeface="Arial" pitchFamily="-109" charset="0"/>
              </a:rPr>
              <a:t> </a:t>
            </a:r>
            <a:r>
              <a:rPr lang="en-US" sz="3600" dirty="0" err="1" smtClean="0">
                <a:solidFill>
                  <a:srgbClr val="000090"/>
                </a:solidFill>
                <a:latin typeface="Linotype Syntax Com Bold" pitchFamily="-109" charset="0"/>
                <a:ea typeface="Arial" pitchFamily="-109" charset="0"/>
              </a:rPr>
              <a:t>professioneller</a:t>
            </a:r>
            <a:r>
              <a:rPr lang="en-US" sz="3600" dirty="0" smtClean="0">
                <a:solidFill>
                  <a:srgbClr val="000090"/>
                </a:solidFill>
                <a:latin typeface="Linotype Syntax Com Bold" pitchFamily="-109" charset="0"/>
                <a:ea typeface="Arial" pitchFamily="-109" charset="0"/>
              </a:rPr>
              <a:t> </a:t>
            </a:r>
            <a:br>
              <a:rPr lang="en-US" sz="3600" dirty="0" smtClean="0">
                <a:solidFill>
                  <a:srgbClr val="000090"/>
                </a:solidFill>
                <a:latin typeface="Linotype Syntax Com Bold" pitchFamily="-109" charset="0"/>
                <a:ea typeface="Arial" pitchFamily="-109" charset="0"/>
              </a:rPr>
            </a:br>
            <a:r>
              <a:rPr lang="en-US" sz="3600" dirty="0" err="1" smtClean="0">
                <a:solidFill>
                  <a:srgbClr val="000090"/>
                </a:solidFill>
                <a:latin typeface="Linotype Syntax Com Bold" pitchFamily="-109" charset="0"/>
                <a:ea typeface="Arial" pitchFamily="-109" charset="0"/>
              </a:rPr>
              <a:t>Handlungskompetenz</a:t>
            </a:r>
            <a:r>
              <a:rPr lang="en-US" sz="3600" dirty="0" smtClean="0">
                <a:solidFill>
                  <a:srgbClr val="000090"/>
                </a:solidFill>
                <a:latin typeface="Linotype Syntax Com Bold" pitchFamily="-109" charset="0"/>
                <a:ea typeface="Arial" pitchFamily="-109" charset="0"/>
              </a:rPr>
              <a:t>*</a:t>
            </a:r>
            <a:br>
              <a:rPr lang="en-US" sz="3600" dirty="0" smtClean="0">
                <a:solidFill>
                  <a:srgbClr val="000090"/>
                </a:solidFill>
                <a:latin typeface="Linotype Syntax Com Bold" pitchFamily="-109" charset="0"/>
                <a:ea typeface="Arial" pitchFamily="-109" charset="0"/>
              </a:rPr>
            </a:br>
            <a:r>
              <a:rPr lang="en-US" sz="3600" dirty="0" smtClean="0">
                <a:solidFill>
                  <a:srgbClr val="000090"/>
                </a:solidFill>
                <a:latin typeface="Linotype Syntax Com Bold" pitchFamily="-109" charset="0"/>
                <a:ea typeface="Arial" pitchFamily="-109" charset="0"/>
              </a:rPr>
              <a:t/>
            </a:r>
            <a:br>
              <a:rPr lang="en-US" sz="3600" dirty="0" smtClean="0">
                <a:solidFill>
                  <a:srgbClr val="000090"/>
                </a:solidFill>
                <a:latin typeface="Linotype Syntax Com Bold" pitchFamily="-109" charset="0"/>
                <a:ea typeface="Arial" pitchFamily="-109" charset="0"/>
              </a:rPr>
            </a:br>
            <a:r>
              <a:rPr lang="en-US" sz="2800" dirty="0" smtClean="0">
                <a:solidFill>
                  <a:srgbClr val="000090"/>
                </a:solidFill>
                <a:latin typeface="Linotype Syntax Com Bold" pitchFamily="-109" charset="0"/>
                <a:ea typeface="Arial" pitchFamily="-109" charset="0"/>
              </a:rPr>
              <a:t>(</a:t>
            </a:r>
            <a:r>
              <a:rPr lang="en-US" sz="2800" dirty="0" err="1" smtClean="0">
                <a:solidFill>
                  <a:srgbClr val="000090"/>
                </a:solidFill>
                <a:latin typeface="Linotype Syntax Com Bold" pitchFamily="-109" charset="0"/>
                <a:ea typeface="Arial" pitchFamily="-109" charset="0"/>
              </a:rPr>
              <a:t>Baumert</a:t>
            </a:r>
            <a:r>
              <a:rPr lang="en-US" sz="2800" dirty="0" smtClean="0">
                <a:solidFill>
                  <a:srgbClr val="000090"/>
                </a:solidFill>
                <a:latin typeface="Linotype Syntax Com Bold" pitchFamily="-109" charset="0"/>
                <a:ea typeface="Arial" pitchFamily="-109" charset="0"/>
              </a:rPr>
              <a:t> </a:t>
            </a:r>
            <a:r>
              <a:rPr lang="en-US" sz="2800" dirty="0" err="1" smtClean="0">
                <a:solidFill>
                  <a:srgbClr val="000090"/>
                </a:solidFill>
                <a:latin typeface="Linotype Syntax Com Bold" pitchFamily="-109" charset="0"/>
                <a:ea typeface="Arial" pitchFamily="-109" charset="0"/>
              </a:rPr>
              <a:t>u.a</a:t>
            </a:r>
            <a:r>
              <a:rPr lang="en-US" sz="2800" dirty="0" smtClean="0">
                <a:solidFill>
                  <a:srgbClr val="000090"/>
                </a:solidFill>
                <a:latin typeface="Linotype Syntax Com Bold" pitchFamily="-109" charset="0"/>
                <a:ea typeface="Arial" pitchFamily="-109" charset="0"/>
              </a:rPr>
              <a:t>., </a:t>
            </a:r>
            <a:r>
              <a:rPr lang="en-US" sz="2800" dirty="0" err="1" smtClean="0">
                <a:solidFill>
                  <a:srgbClr val="000090"/>
                </a:solidFill>
                <a:latin typeface="Linotype Syntax Com Bold" pitchFamily="-109" charset="0"/>
                <a:ea typeface="Arial" pitchFamily="-109" charset="0"/>
              </a:rPr>
              <a:t>Shulman</a:t>
            </a:r>
            <a:r>
              <a:rPr lang="en-US" sz="2800" dirty="0" smtClean="0">
                <a:solidFill>
                  <a:srgbClr val="000090"/>
                </a:solidFill>
                <a:latin typeface="Linotype Syntax Com Bold" pitchFamily="-109" charset="0"/>
                <a:ea typeface="Arial" pitchFamily="-109" charset="0"/>
              </a:rPr>
              <a:t>)</a:t>
            </a:r>
          </a:p>
        </p:txBody>
      </p:sp>
      <p:cxnSp>
        <p:nvCxnSpPr>
          <p:cNvPr id="7" name="Gerade Verbindung 4"/>
          <p:cNvCxnSpPr>
            <a:cxnSpLocks noChangeShapeType="1"/>
          </p:cNvCxnSpPr>
          <p:nvPr/>
        </p:nvCxnSpPr>
        <p:spPr bwMode="auto">
          <a:xfrm>
            <a:off x="609600" y="5257800"/>
            <a:ext cx="1981200" cy="1588"/>
          </a:xfrm>
          <a:prstGeom prst="line">
            <a:avLst/>
          </a:prstGeom>
          <a:noFill/>
          <a:ln w="9525">
            <a:solidFill>
              <a:schemeClr val="tx1"/>
            </a:solidFill>
            <a:round/>
            <a:headEnd/>
            <a:tailEnd/>
          </a:ln>
        </p:spPr>
      </p:cxnSp>
      <p:sp>
        <p:nvSpPr>
          <p:cNvPr id="8" name="Textfeld 5"/>
          <p:cNvSpPr txBox="1">
            <a:spLocks noChangeArrowheads="1"/>
          </p:cNvSpPr>
          <p:nvPr/>
        </p:nvSpPr>
        <p:spPr bwMode="auto">
          <a:xfrm>
            <a:off x="609600" y="5334000"/>
            <a:ext cx="7924800" cy="738664"/>
          </a:xfrm>
          <a:prstGeom prst="rect">
            <a:avLst/>
          </a:prstGeom>
          <a:noFill/>
          <a:ln w="9525">
            <a:noFill/>
            <a:miter lim="800000"/>
            <a:headEnd/>
            <a:tailEnd/>
          </a:ln>
        </p:spPr>
        <p:txBody>
          <a:bodyPr wrap="square">
            <a:prstTxWarp prst="textNoShape">
              <a:avLst/>
            </a:prstTxWarp>
            <a:spAutoFit/>
          </a:bodyPr>
          <a:lstStyle/>
          <a:p>
            <a:pPr eaLnBrk="0" hangingPunct="0"/>
            <a:r>
              <a:rPr lang="de-DE" sz="1400" dirty="0" smtClean="0">
                <a:solidFill>
                  <a:srgbClr val="000090"/>
                </a:solidFill>
                <a:latin typeface="Linotype Syntax Com Bold" pitchFamily="-109" charset="0"/>
                <a:ea typeface="Arial" pitchFamily="-109" charset="0"/>
                <a:cs typeface="ＭＳ Ｐゴシック" pitchFamily="-107" charset="-128"/>
                <a:hlinkClick r:id="rId2"/>
              </a:rPr>
              <a:t>*Mareike </a:t>
            </a:r>
            <a:r>
              <a:rPr lang="de-DE" sz="1400" dirty="0">
                <a:solidFill>
                  <a:srgbClr val="000090"/>
                </a:solidFill>
                <a:latin typeface="Linotype Syntax Com Bold" pitchFamily="-109" charset="0"/>
                <a:ea typeface="Arial" pitchFamily="-109" charset="0"/>
                <a:cs typeface="ＭＳ Ｐゴシック" pitchFamily="-107" charset="-128"/>
                <a:hlinkClick r:id="rId2"/>
              </a:rPr>
              <a:t>Kunter, </a:t>
            </a:r>
            <a:r>
              <a:rPr lang="de-DE" sz="1400" dirty="0">
                <a:solidFill>
                  <a:srgbClr val="000090"/>
                </a:solidFill>
                <a:latin typeface="Linotype Syntax Com Bold" pitchFamily="-109" charset="0"/>
                <a:ea typeface="Arial" pitchFamily="-109" charset="0"/>
                <a:cs typeface="ＭＳ Ｐゴシック" pitchFamily="-107" charset="-128"/>
                <a:hlinkClick r:id="rId3"/>
              </a:rPr>
              <a:t>Jürgen Baumert, </a:t>
            </a:r>
            <a:r>
              <a:rPr lang="de-DE" sz="1400" dirty="0">
                <a:solidFill>
                  <a:srgbClr val="000090"/>
                </a:solidFill>
                <a:latin typeface="Linotype Syntax Com Bold" pitchFamily="-109" charset="0"/>
                <a:ea typeface="Arial" pitchFamily="-109" charset="0"/>
                <a:cs typeface="ＭＳ Ｐゴシック" pitchFamily="-107" charset="-128"/>
                <a:hlinkClick r:id="rId4"/>
              </a:rPr>
              <a:t>Werner Blum, </a:t>
            </a:r>
            <a:r>
              <a:rPr lang="de-DE" sz="1400" dirty="0">
                <a:solidFill>
                  <a:srgbClr val="000090"/>
                </a:solidFill>
                <a:latin typeface="Linotype Syntax Com Bold" pitchFamily="-109" charset="0"/>
                <a:ea typeface="Arial" pitchFamily="-109" charset="0"/>
                <a:cs typeface="ＭＳ Ｐゴシック" pitchFamily="-107" charset="-128"/>
                <a:hlinkClick r:id="rId5"/>
              </a:rPr>
              <a:t>Uta Klusmann, </a:t>
            </a:r>
            <a:r>
              <a:rPr lang="de-DE" sz="1400" dirty="0">
                <a:solidFill>
                  <a:srgbClr val="000090"/>
                </a:solidFill>
                <a:latin typeface="Linotype Syntax Com Bold" pitchFamily="-109" charset="0"/>
                <a:ea typeface="Arial" pitchFamily="-109" charset="0"/>
                <a:cs typeface="ＭＳ Ｐゴシック" pitchFamily="-107" charset="-128"/>
                <a:hlinkClick r:id="rId6"/>
              </a:rPr>
              <a:t>Stefan Krauss, </a:t>
            </a:r>
            <a:r>
              <a:rPr lang="de-DE" sz="1400" dirty="0">
                <a:solidFill>
                  <a:srgbClr val="000090"/>
                </a:solidFill>
                <a:latin typeface="Linotype Syntax Com Bold" pitchFamily="-109" charset="0"/>
                <a:ea typeface="Arial" pitchFamily="-109" charset="0"/>
                <a:cs typeface="ＭＳ Ｐゴシック" pitchFamily="-107" charset="-128"/>
                <a:hlinkClick r:id="rId7"/>
              </a:rPr>
              <a:t>Michael Neubrand (Hrsg.</a:t>
            </a:r>
            <a:r>
              <a:rPr lang="de-DE" sz="1400" dirty="0" smtClean="0">
                <a:solidFill>
                  <a:srgbClr val="000090"/>
                </a:solidFill>
                <a:latin typeface="Linotype Syntax Com Bold" pitchFamily="-109" charset="0"/>
                <a:ea typeface="Arial" pitchFamily="-109" charset="0"/>
                <a:cs typeface="ＭＳ Ｐゴシック" pitchFamily="-107" charset="-128"/>
                <a:hlinkClick r:id="rId7"/>
              </a:rPr>
              <a:t>). Professionelle </a:t>
            </a:r>
            <a:r>
              <a:rPr lang="de-DE" sz="1400" dirty="0">
                <a:solidFill>
                  <a:srgbClr val="000090"/>
                </a:solidFill>
                <a:latin typeface="Linotype Syntax Com Bold" pitchFamily="-109" charset="0"/>
                <a:ea typeface="Arial" pitchFamily="-109" charset="0"/>
                <a:cs typeface="ＭＳ Ｐゴシック" pitchFamily="-107" charset="-128"/>
                <a:hlinkClick r:id="rId7"/>
              </a:rPr>
              <a:t>Kompetenz von </a:t>
            </a:r>
            <a:r>
              <a:rPr lang="de-DE" sz="1400" dirty="0" smtClean="0">
                <a:solidFill>
                  <a:srgbClr val="000090"/>
                </a:solidFill>
                <a:latin typeface="Linotype Syntax Com Bold" pitchFamily="-109" charset="0"/>
                <a:ea typeface="Arial" pitchFamily="-109" charset="0"/>
                <a:cs typeface="ＭＳ Ｐゴシック" pitchFamily="-107" charset="-128"/>
                <a:hlinkClick r:id="rId7"/>
              </a:rPr>
              <a:t>Lehrkräften. Ergebnisse </a:t>
            </a:r>
            <a:r>
              <a:rPr lang="de-DE" sz="1400" dirty="0">
                <a:solidFill>
                  <a:srgbClr val="000090"/>
                </a:solidFill>
                <a:latin typeface="Linotype Syntax Com Bold" pitchFamily="-109" charset="0"/>
                <a:ea typeface="Arial" pitchFamily="-109" charset="0"/>
                <a:cs typeface="ＭＳ Ｐゴシック" pitchFamily="-107" charset="-128"/>
                <a:hlinkClick r:id="rId7"/>
              </a:rPr>
              <a:t>des Forschungsprogramms </a:t>
            </a:r>
            <a:r>
              <a:rPr lang="de-DE" sz="1400" dirty="0" smtClean="0">
                <a:solidFill>
                  <a:srgbClr val="000090"/>
                </a:solidFill>
                <a:latin typeface="Linotype Syntax Com Bold" pitchFamily="-109" charset="0"/>
                <a:ea typeface="Arial" pitchFamily="-109" charset="0"/>
                <a:cs typeface="ＭＳ Ｐゴシック" pitchFamily="-107" charset="-128"/>
                <a:hlinkClick r:id="rId7"/>
              </a:rPr>
              <a:t>COACTIV</a:t>
            </a:r>
            <a:r>
              <a:rPr lang="de-DE" sz="1400" dirty="0" smtClean="0">
                <a:solidFill>
                  <a:srgbClr val="000090"/>
                </a:solidFill>
                <a:latin typeface="Linotype Syntax Com Bold" pitchFamily="-109" charset="0"/>
                <a:ea typeface="Arial" pitchFamily="-109" charset="0"/>
                <a:cs typeface="ＭＳ Ｐゴシック" pitchFamily="-107" charset="-128"/>
              </a:rPr>
              <a:t>. Münster: </a:t>
            </a:r>
            <a:r>
              <a:rPr lang="de-DE" sz="1400" dirty="0" err="1" smtClean="0">
                <a:solidFill>
                  <a:srgbClr val="000090"/>
                </a:solidFill>
                <a:latin typeface="Linotype Syntax Com Bold" pitchFamily="-109" charset="0"/>
                <a:ea typeface="Arial" pitchFamily="-109" charset="0"/>
                <a:cs typeface="ＭＳ Ｐゴシック" pitchFamily="-107" charset="-128"/>
              </a:rPr>
              <a:t>Waxmann</a:t>
            </a:r>
            <a:endParaRPr lang="de-DE" sz="1400" dirty="0">
              <a:solidFill>
                <a:srgbClr val="000090"/>
              </a:solidFill>
              <a:latin typeface="Linotype Syntax Com Bold" pitchFamily="-109" charset="0"/>
              <a:ea typeface="Arial" pitchFamily="-109" charset="0"/>
              <a:cs typeface="ＭＳ Ｐゴシック" pitchFamily="-107" charset="-128"/>
            </a:endParaRPr>
          </a:p>
        </p:txBody>
      </p:sp>
    </p:spTree>
    <p:extLst>
      <p:ext uri="{BB962C8B-B14F-4D97-AF65-F5344CB8AC3E}">
        <p14:creationId xmlns:p14="http://schemas.microsoft.com/office/powerpoint/2010/main" val="36988038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23</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10" name="Text Box 5"/>
          <p:cNvSpPr txBox="1">
            <a:spLocks noChangeArrowheads="1"/>
          </p:cNvSpPr>
          <p:nvPr/>
        </p:nvSpPr>
        <p:spPr bwMode="auto">
          <a:xfrm>
            <a:off x="990600" y="533400"/>
            <a:ext cx="8153400" cy="523875"/>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Professionelle Handlungskompetenz</a:t>
            </a:r>
            <a:endParaRPr lang="de-DE" sz="2800" dirty="0">
              <a:solidFill>
                <a:srgbClr val="7F7F7F"/>
              </a:solidFill>
              <a:latin typeface="Linotype Syntax Com Regular" pitchFamily="-65" charset="0"/>
              <a:ea typeface="Arial" pitchFamily="-65" charset="0"/>
              <a:cs typeface="Arial" pitchFamily="-65" charset="0"/>
            </a:endParaRPr>
          </a:p>
        </p:txBody>
      </p:sp>
      <p:sp>
        <p:nvSpPr>
          <p:cNvPr id="6" name="Rechteck 3"/>
          <p:cNvSpPr>
            <a:spLocks noChangeArrowheads="1"/>
          </p:cNvSpPr>
          <p:nvPr/>
        </p:nvSpPr>
        <p:spPr bwMode="auto">
          <a:xfrm>
            <a:off x="762000" y="2193925"/>
            <a:ext cx="7924800" cy="2390775"/>
          </a:xfrm>
          <a:prstGeom prst="rect">
            <a:avLst/>
          </a:prstGeom>
          <a:noFill/>
          <a:ln w="9525">
            <a:noFill/>
            <a:miter lim="800000"/>
            <a:headEnd/>
            <a:tailEnd/>
          </a:ln>
        </p:spPr>
        <p:txBody>
          <a:bodyPr>
            <a:prstTxWarp prst="textNoShape">
              <a:avLst/>
            </a:prstTxWarp>
            <a:spAutoFit/>
          </a:bodyPr>
          <a:lstStyle/>
          <a:p>
            <a:pPr marL="355600" indent="-355600">
              <a:lnSpc>
                <a:spcPct val="120000"/>
              </a:lnSpc>
              <a:spcBef>
                <a:spcPts val="1200"/>
              </a:spcBef>
              <a:buFont typeface="Wingdings" pitchFamily="-109" charset="2"/>
              <a:buChar char="§"/>
            </a:pPr>
            <a:r>
              <a:rPr lang="en-US" sz="2000" dirty="0" err="1">
                <a:solidFill>
                  <a:schemeClr val="accent1">
                    <a:lumMod val="50000"/>
                  </a:schemeClr>
                </a:solidFill>
                <a:latin typeface="Linotype Syntax Com Regular" pitchFamily="-109" charset="0"/>
                <a:ea typeface="Linotype Syntax Com Regular" pitchFamily="-109" charset="0"/>
                <a:cs typeface="Linotype Syntax Com Regular" pitchFamily="-109" charset="0"/>
              </a:rPr>
              <a:t>spezifischem</a:t>
            </a:r>
            <a:r>
              <a:rPr lang="en-US" sz="2000" dirty="0">
                <a:solidFill>
                  <a:schemeClr val="accent1">
                    <a:lumMod val="50000"/>
                  </a:schemeClr>
                </a:solidFill>
                <a:latin typeface="Linotype Syntax Com Regular" pitchFamily="-109" charset="0"/>
                <a:ea typeface="Linotype Syntax Com Regular" pitchFamily="-109" charset="0"/>
                <a:cs typeface="Linotype Syntax Com Regular" pitchFamily="-109" charset="0"/>
              </a:rPr>
              <a:t> </a:t>
            </a:r>
            <a:r>
              <a:rPr lang="en-US" sz="2000" dirty="0" err="1">
                <a:solidFill>
                  <a:schemeClr val="accent1">
                    <a:lumMod val="50000"/>
                  </a:schemeClr>
                </a:solidFill>
                <a:latin typeface="Linotype Syntax Com Regular" pitchFamily="-109" charset="0"/>
                <a:ea typeface="Linotype Syntax Com Regular" pitchFamily="-109" charset="0"/>
                <a:cs typeface="Linotype Syntax Com Regular" pitchFamily="-109" charset="0"/>
              </a:rPr>
              <a:t>deklarativen</a:t>
            </a:r>
            <a:r>
              <a:rPr lang="en-US" sz="2000" dirty="0">
                <a:solidFill>
                  <a:schemeClr val="accent1">
                    <a:lumMod val="50000"/>
                  </a:schemeClr>
                </a:solidFill>
                <a:latin typeface="Linotype Syntax Com Regular" pitchFamily="-109" charset="0"/>
                <a:ea typeface="Linotype Syntax Com Regular" pitchFamily="-109" charset="0"/>
                <a:cs typeface="Linotype Syntax Com Regular" pitchFamily="-109" charset="0"/>
              </a:rPr>
              <a:t> und </a:t>
            </a:r>
            <a:r>
              <a:rPr lang="en-US" sz="2000" dirty="0" err="1">
                <a:solidFill>
                  <a:schemeClr val="accent1">
                    <a:lumMod val="50000"/>
                  </a:schemeClr>
                </a:solidFill>
                <a:latin typeface="Linotype Syntax Com Regular" pitchFamily="-109" charset="0"/>
                <a:ea typeface="Linotype Syntax Com Regular" pitchFamily="-109" charset="0"/>
                <a:cs typeface="Linotype Syntax Com Regular" pitchFamily="-109" charset="0"/>
              </a:rPr>
              <a:t>prozeduralen</a:t>
            </a:r>
            <a:r>
              <a:rPr lang="en-US" sz="2000" dirty="0">
                <a:solidFill>
                  <a:schemeClr val="accent1">
                    <a:lumMod val="50000"/>
                  </a:schemeClr>
                </a:solidFill>
                <a:latin typeface="Linotype Syntax Com Regular" pitchFamily="-109" charset="0"/>
                <a:ea typeface="Linotype Syntax Com Regular" pitchFamily="-109" charset="0"/>
                <a:cs typeface="Linotype Syntax Com Regular" pitchFamily="-109" charset="0"/>
              </a:rPr>
              <a:t> </a:t>
            </a:r>
            <a:r>
              <a:rPr lang="en-US" sz="2000" dirty="0" err="1">
                <a:solidFill>
                  <a:schemeClr val="accent1">
                    <a:lumMod val="50000"/>
                  </a:schemeClr>
                </a:solidFill>
                <a:latin typeface="Linotype Syntax Com Regular" pitchFamily="-109" charset="0"/>
                <a:ea typeface="Linotype Syntax Com Regular" pitchFamily="-109" charset="0"/>
                <a:cs typeface="Linotype Syntax Com Regular" pitchFamily="-109" charset="0"/>
              </a:rPr>
              <a:t>Wissen</a:t>
            </a:r>
            <a:r>
              <a:rPr lang="en-US" sz="2000" dirty="0">
                <a:solidFill>
                  <a:schemeClr val="accent1">
                    <a:lumMod val="50000"/>
                  </a:schemeClr>
                </a:solidFill>
                <a:latin typeface="Linotype Syntax Com Regular" pitchFamily="-109" charset="0"/>
                <a:ea typeface="Linotype Syntax Com Regular" pitchFamily="-109" charset="0"/>
                <a:cs typeface="Linotype Syntax Com Regular" pitchFamily="-109" charset="0"/>
              </a:rPr>
              <a:t>, </a:t>
            </a:r>
          </a:p>
          <a:p>
            <a:pPr marL="355600" indent="-355600">
              <a:lnSpc>
                <a:spcPct val="120000"/>
              </a:lnSpc>
              <a:spcBef>
                <a:spcPts val="1200"/>
              </a:spcBef>
              <a:buFont typeface="Wingdings" pitchFamily="-109" charset="2"/>
              <a:buChar char="§"/>
            </a:pPr>
            <a:r>
              <a:rPr lang="de-DE" sz="2000" dirty="0">
                <a:solidFill>
                  <a:schemeClr val="accent1">
                    <a:lumMod val="50000"/>
                  </a:schemeClr>
                </a:solidFill>
                <a:latin typeface="Linotype Syntax Com Regular" pitchFamily="-109" charset="0"/>
                <a:ea typeface="Linotype Syntax Com Regular" pitchFamily="-109" charset="0"/>
                <a:cs typeface="Linotype Syntax Com Regular" pitchFamily="-109" charset="0"/>
              </a:rPr>
              <a:t>professionellen Werten, Überzeugungen, subjektiven Theorien, normativen Präferenzen und Zielen, </a:t>
            </a:r>
          </a:p>
          <a:p>
            <a:pPr marL="355600" indent="-355600">
              <a:lnSpc>
                <a:spcPct val="120000"/>
              </a:lnSpc>
              <a:spcBef>
                <a:spcPts val="1200"/>
              </a:spcBef>
              <a:buFont typeface="Wingdings" pitchFamily="-109" charset="2"/>
              <a:buChar char="§"/>
            </a:pPr>
            <a:r>
              <a:rPr lang="en-US" sz="2000" dirty="0" err="1">
                <a:solidFill>
                  <a:schemeClr val="accent1">
                    <a:lumMod val="50000"/>
                  </a:schemeClr>
                </a:solidFill>
                <a:latin typeface="Linotype Syntax Com Regular" pitchFamily="-109" charset="0"/>
                <a:ea typeface="Linotype Syntax Com Regular" pitchFamily="-109" charset="0"/>
                <a:cs typeface="Linotype Syntax Com Regular" pitchFamily="-109" charset="0"/>
              </a:rPr>
              <a:t>motivationalen</a:t>
            </a:r>
            <a:r>
              <a:rPr lang="en-US" sz="2000" dirty="0">
                <a:solidFill>
                  <a:schemeClr val="accent1">
                    <a:lumMod val="50000"/>
                  </a:schemeClr>
                </a:solidFill>
                <a:latin typeface="Linotype Syntax Com Regular" pitchFamily="-109" charset="0"/>
                <a:ea typeface="Linotype Syntax Com Regular" pitchFamily="-109" charset="0"/>
                <a:cs typeface="Linotype Syntax Com Regular" pitchFamily="-109" charset="0"/>
              </a:rPr>
              <a:t> </a:t>
            </a:r>
            <a:r>
              <a:rPr lang="en-US" sz="2000" dirty="0" err="1">
                <a:solidFill>
                  <a:schemeClr val="accent1">
                    <a:lumMod val="50000"/>
                  </a:schemeClr>
                </a:solidFill>
                <a:latin typeface="Linotype Syntax Com Regular" pitchFamily="-109" charset="0"/>
                <a:ea typeface="Linotype Syntax Com Regular" pitchFamily="-109" charset="0"/>
                <a:cs typeface="Linotype Syntax Com Regular" pitchFamily="-109" charset="0"/>
              </a:rPr>
              <a:t>Orientierungen</a:t>
            </a:r>
            <a:r>
              <a:rPr lang="en-US" sz="2000" dirty="0">
                <a:solidFill>
                  <a:schemeClr val="accent1">
                    <a:lumMod val="50000"/>
                  </a:schemeClr>
                </a:solidFill>
                <a:latin typeface="Linotype Syntax Com Regular" pitchFamily="-109" charset="0"/>
                <a:ea typeface="Linotype Syntax Com Regular" pitchFamily="-109" charset="0"/>
                <a:cs typeface="Linotype Syntax Com Regular" pitchFamily="-109" charset="0"/>
              </a:rPr>
              <a:t>,</a:t>
            </a:r>
          </a:p>
          <a:p>
            <a:pPr marL="355600" indent="-355600">
              <a:lnSpc>
                <a:spcPct val="120000"/>
              </a:lnSpc>
              <a:spcBef>
                <a:spcPts val="1200"/>
              </a:spcBef>
              <a:buFont typeface="Wingdings" pitchFamily="-109" charset="2"/>
              <a:buChar char="§"/>
            </a:pPr>
            <a:r>
              <a:rPr lang="en-US" sz="2000" dirty="0" err="1">
                <a:solidFill>
                  <a:schemeClr val="accent1">
                    <a:lumMod val="50000"/>
                  </a:schemeClr>
                </a:solidFill>
                <a:latin typeface="Linotype Syntax Com Regular" pitchFamily="-109" charset="0"/>
                <a:ea typeface="Linotype Syntax Com Regular" pitchFamily="-109" charset="0"/>
                <a:cs typeface="Linotype Syntax Com Regular" pitchFamily="-109" charset="0"/>
              </a:rPr>
              <a:t>metakognitiven</a:t>
            </a:r>
            <a:r>
              <a:rPr lang="en-US" sz="2000" dirty="0">
                <a:solidFill>
                  <a:schemeClr val="accent1">
                    <a:lumMod val="50000"/>
                  </a:schemeClr>
                </a:solidFill>
                <a:latin typeface="Linotype Syntax Com Regular" pitchFamily="-109" charset="0"/>
                <a:ea typeface="Linotype Syntax Com Regular" pitchFamily="-109" charset="0"/>
                <a:cs typeface="Linotype Syntax Com Regular" pitchFamily="-109" charset="0"/>
              </a:rPr>
              <a:t> </a:t>
            </a:r>
            <a:r>
              <a:rPr lang="en-US" sz="2000" dirty="0" err="1">
                <a:solidFill>
                  <a:schemeClr val="accent1">
                    <a:lumMod val="50000"/>
                  </a:schemeClr>
                </a:solidFill>
                <a:latin typeface="Linotype Syntax Com Regular" pitchFamily="-109" charset="0"/>
                <a:ea typeface="Linotype Syntax Com Regular" pitchFamily="-109" charset="0"/>
                <a:cs typeface="Linotype Syntax Com Regular" pitchFamily="-109" charset="0"/>
              </a:rPr>
              <a:t>Fähigkeiten</a:t>
            </a:r>
            <a:r>
              <a:rPr lang="en-US" sz="2000" dirty="0">
                <a:solidFill>
                  <a:schemeClr val="accent1">
                    <a:lumMod val="50000"/>
                  </a:schemeClr>
                </a:solidFill>
                <a:latin typeface="Linotype Syntax Com Regular" pitchFamily="-109" charset="0"/>
                <a:ea typeface="Linotype Syntax Com Regular" pitchFamily="-109" charset="0"/>
                <a:cs typeface="Linotype Syntax Com Regular" pitchFamily="-109" charset="0"/>
              </a:rPr>
              <a:t> und </a:t>
            </a:r>
            <a:r>
              <a:rPr lang="en-US" sz="2000" dirty="0" err="1">
                <a:solidFill>
                  <a:schemeClr val="accent1">
                    <a:lumMod val="50000"/>
                  </a:schemeClr>
                </a:solidFill>
                <a:latin typeface="Linotype Syntax Com Regular" pitchFamily="-109" charset="0"/>
                <a:ea typeface="Linotype Syntax Com Regular" pitchFamily="-109" charset="0"/>
                <a:cs typeface="Linotype Syntax Com Regular" pitchFamily="-109" charset="0"/>
              </a:rPr>
              <a:t>professioneller</a:t>
            </a:r>
            <a:r>
              <a:rPr lang="en-US" sz="2000" dirty="0">
                <a:solidFill>
                  <a:schemeClr val="accent1">
                    <a:lumMod val="50000"/>
                  </a:schemeClr>
                </a:solidFill>
                <a:latin typeface="Linotype Syntax Com Regular" pitchFamily="-109" charset="0"/>
                <a:ea typeface="Linotype Syntax Com Regular" pitchFamily="-109" charset="0"/>
                <a:cs typeface="Linotype Syntax Com Regular" pitchFamily="-109" charset="0"/>
              </a:rPr>
              <a:t> </a:t>
            </a:r>
            <a:r>
              <a:rPr lang="en-US" sz="2000" dirty="0" err="1">
                <a:solidFill>
                  <a:schemeClr val="accent1">
                    <a:lumMod val="50000"/>
                  </a:schemeClr>
                </a:solidFill>
                <a:latin typeface="Linotype Syntax Com Regular" pitchFamily="-109" charset="0"/>
                <a:ea typeface="Linotype Syntax Com Regular" pitchFamily="-109" charset="0"/>
                <a:cs typeface="Linotype Syntax Com Regular" pitchFamily="-109" charset="0"/>
              </a:rPr>
              <a:t>Selbstregulation</a:t>
            </a:r>
            <a:r>
              <a:rPr lang="en-US" sz="2000" dirty="0">
                <a:solidFill>
                  <a:schemeClr val="accent1">
                    <a:lumMod val="50000"/>
                  </a:schemeClr>
                </a:solidFill>
                <a:latin typeface="Linotype Syntax Com Regular" pitchFamily="-109" charset="0"/>
                <a:ea typeface="Linotype Syntax Com Regular" pitchFamily="-109" charset="0"/>
                <a:cs typeface="Linotype Syntax Com Regular" pitchFamily="-109" charset="0"/>
              </a:rPr>
              <a:t>.</a:t>
            </a:r>
          </a:p>
        </p:txBody>
      </p:sp>
      <p:sp>
        <p:nvSpPr>
          <p:cNvPr id="7" name="Textfeld 4"/>
          <p:cNvSpPr txBox="1">
            <a:spLocks noChangeArrowheads="1"/>
          </p:cNvSpPr>
          <p:nvPr/>
        </p:nvSpPr>
        <p:spPr bwMode="auto">
          <a:xfrm>
            <a:off x="990600" y="1524000"/>
            <a:ext cx="6072188" cy="400050"/>
          </a:xfrm>
          <a:prstGeom prst="rect">
            <a:avLst/>
          </a:prstGeom>
          <a:noFill/>
          <a:ln w="9525">
            <a:noFill/>
            <a:miter lim="800000"/>
            <a:headEnd/>
            <a:tailEnd/>
          </a:ln>
        </p:spPr>
        <p:txBody>
          <a:bodyPr wrap="none">
            <a:prstTxWarp prst="textNoShape">
              <a:avLst/>
            </a:prstTxWarp>
            <a:spAutoFit/>
          </a:bodyPr>
          <a:lstStyle/>
          <a:p>
            <a:r>
              <a:rPr lang="de-DE" sz="2000" dirty="0">
                <a:solidFill>
                  <a:schemeClr val="accent1">
                    <a:lumMod val="50000"/>
                  </a:schemeClr>
                </a:solidFill>
                <a:latin typeface="Linotype Syntax Com Regular" pitchFamily="-109" charset="0"/>
                <a:ea typeface="Linotype Syntax Com Regular" pitchFamily="-109" charset="0"/>
                <a:cs typeface="Linotype Syntax Com Regular" pitchFamily="-109" charset="0"/>
              </a:rPr>
              <a:t>entsteht aus dem spezifischem Zusammenspiel von</a:t>
            </a:r>
          </a:p>
        </p:txBody>
      </p:sp>
    </p:spTree>
    <p:extLst>
      <p:ext uri="{BB962C8B-B14F-4D97-AF65-F5344CB8AC3E}">
        <p14:creationId xmlns:p14="http://schemas.microsoft.com/office/powerpoint/2010/main" val="371047383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24</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10" name="Text Box 5"/>
          <p:cNvSpPr txBox="1">
            <a:spLocks noChangeArrowheads="1"/>
          </p:cNvSpPr>
          <p:nvPr/>
        </p:nvSpPr>
        <p:spPr bwMode="auto">
          <a:xfrm>
            <a:off x="990600" y="533400"/>
            <a:ext cx="8153400" cy="523875"/>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Modell professioneller Handlungskompetenz</a:t>
            </a:r>
            <a:endParaRPr lang="de-DE" sz="2800" dirty="0">
              <a:solidFill>
                <a:srgbClr val="7F7F7F"/>
              </a:solidFill>
              <a:latin typeface="Linotype Syntax Com Regular" pitchFamily="-65" charset="0"/>
              <a:ea typeface="Arial" pitchFamily="-65" charset="0"/>
              <a:cs typeface="Arial" pitchFamily="-65" charset="0"/>
            </a:endParaRPr>
          </a:p>
        </p:txBody>
      </p:sp>
      <p:grpSp>
        <p:nvGrpSpPr>
          <p:cNvPr id="8" name="Group 43"/>
          <p:cNvGrpSpPr>
            <a:grpSpLocks/>
          </p:cNvGrpSpPr>
          <p:nvPr/>
        </p:nvGrpSpPr>
        <p:grpSpPr bwMode="auto">
          <a:xfrm>
            <a:off x="1871663" y="1484313"/>
            <a:ext cx="5256212" cy="2305050"/>
            <a:chOff x="1111" y="935"/>
            <a:chExt cx="3311" cy="1452"/>
          </a:xfrm>
        </p:grpSpPr>
        <p:sp>
          <p:nvSpPr>
            <p:cNvPr id="9" name="Oval 4"/>
            <p:cNvSpPr>
              <a:spLocks noChangeArrowheads="1"/>
            </p:cNvSpPr>
            <p:nvPr/>
          </p:nvSpPr>
          <p:spPr bwMode="auto">
            <a:xfrm>
              <a:off x="3107" y="1248"/>
              <a:ext cx="1134" cy="677"/>
            </a:xfrm>
            <a:prstGeom prst="ellipse">
              <a:avLst/>
            </a:prstGeom>
            <a:solidFill>
              <a:schemeClr val="accent1"/>
            </a:solidFill>
            <a:ln w="19050">
              <a:solidFill>
                <a:schemeClr val="tx1"/>
              </a:solidFill>
              <a:round/>
              <a:headEnd/>
              <a:tailEnd/>
            </a:ln>
          </p:spPr>
          <p:txBody>
            <a:bodyPr wrap="none" anchor="ctr">
              <a:prstTxWarp prst="textNoShape">
                <a:avLst/>
              </a:prstTxWarp>
            </a:bodyPr>
            <a:lstStyle/>
            <a:p>
              <a:pPr algn="ctr"/>
              <a:r>
                <a:rPr lang="de-DE" sz="1400">
                  <a:solidFill>
                    <a:schemeClr val="bg1"/>
                  </a:solidFill>
                  <a:latin typeface="Linotype Syntax Com Regular" pitchFamily="-109" charset="0"/>
                  <a:ea typeface="Linotype Syntax Com Regular" pitchFamily="-109" charset="0"/>
                  <a:cs typeface="Linotype Syntax Com Regular" pitchFamily="-109" charset="0"/>
                </a:rPr>
                <a:t>Selbstregulative </a:t>
              </a:r>
            </a:p>
            <a:p>
              <a:pPr algn="ctr"/>
              <a:r>
                <a:rPr lang="de-DE" sz="1400">
                  <a:solidFill>
                    <a:schemeClr val="bg1"/>
                  </a:solidFill>
                  <a:latin typeface="Linotype Syntax Com Regular" pitchFamily="-109" charset="0"/>
                  <a:ea typeface="Linotype Syntax Com Regular" pitchFamily="-109" charset="0"/>
                  <a:cs typeface="Linotype Syntax Com Regular" pitchFamily="-109" charset="0"/>
                </a:rPr>
                <a:t>Fähigkeiten</a:t>
              </a:r>
            </a:p>
          </p:txBody>
        </p:sp>
        <p:sp>
          <p:nvSpPr>
            <p:cNvPr id="11" name="Oval 5"/>
            <p:cNvSpPr>
              <a:spLocks noChangeArrowheads="1"/>
            </p:cNvSpPr>
            <p:nvPr/>
          </p:nvSpPr>
          <p:spPr bwMode="auto">
            <a:xfrm>
              <a:off x="1292" y="1301"/>
              <a:ext cx="1134" cy="677"/>
            </a:xfrm>
            <a:prstGeom prst="ellipse">
              <a:avLst/>
            </a:prstGeom>
            <a:solidFill>
              <a:schemeClr val="accent1"/>
            </a:solidFill>
            <a:ln w="19050">
              <a:solidFill>
                <a:schemeClr val="tx1"/>
              </a:solidFill>
              <a:round/>
              <a:headEnd/>
              <a:tailEnd/>
            </a:ln>
          </p:spPr>
          <p:txBody>
            <a:bodyPr wrap="none" anchor="ctr">
              <a:prstTxWarp prst="textNoShape">
                <a:avLst/>
              </a:prstTxWarp>
            </a:bodyPr>
            <a:lstStyle/>
            <a:p>
              <a:pPr algn="ctr"/>
              <a:r>
                <a:rPr lang="de-DE" sz="1400">
                  <a:solidFill>
                    <a:schemeClr val="bg1"/>
                  </a:solidFill>
                  <a:latin typeface="Linotype Syntax Com Regular" pitchFamily="-109" charset="0"/>
                  <a:ea typeface="Linotype Syntax Com Regular" pitchFamily="-109" charset="0"/>
                  <a:cs typeface="Linotype Syntax Com Regular" pitchFamily="-109" charset="0"/>
                </a:rPr>
                <a:t>Überzeugungen/</a:t>
              </a:r>
            </a:p>
            <a:p>
              <a:pPr algn="ctr"/>
              <a:r>
                <a:rPr lang="de-DE" sz="1400">
                  <a:solidFill>
                    <a:schemeClr val="bg1"/>
                  </a:solidFill>
                  <a:latin typeface="Linotype Syntax Com Regular" pitchFamily="-109" charset="0"/>
                  <a:ea typeface="Linotype Syntax Com Regular" pitchFamily="-109" charset="0"/>
                  <a:cs typeface="Linotype Syntax Com Regular" pitchFamily="-109" charset="0"/>
                </a:rPr>
                <a:t>Werthaltungen</a:t>
              </a:r>
            </a:p>
            <a:p>
              <a:pPr algn="ctr"/>
              <a:endParaRPr lang="de-DE" sz="1400">
                <a:solidFill>
                  <a:schemeClr val="bg1"/>
                </a:solidFill>
                <a:latin typeface="Linotype Syntax Com Regular" pitchFamily="-109" charset="0"/>
                <a:ea typeface="Linotype Syntax Com Regular" pitchFamily="-109" charset="0"/>
                <a:cs typeface="Linotype Syntax Com Regular" pitchFamily="-109" charset="0"/>
              </a:endParaRPr>
            </a:p>
          </p:txBody>
        </p:sp>
        <p:sp>
          <p:nvSpPr>
            <p:cNvPr id="12" name="Oval 6"/>
            <p:cNvSpPr>
              <a:spLocks noChangeArrowheads="1"/>
            </p:cNvSpPr>
            <p:nvPr/>
          </p:nvSpPr>
          <p:spPr bwMode="auto">
            <a:xfrm>
              <a:off x="2109" y="1718"/>
              <a:ext cx="1406" cy="627"/>
            </a:xfrm>
            <a:prstGeom prst="ellipse">
              <a:avLst/>
            </a:prstGeom>
            <a:solidFill>
              <a:schemeClr val="accent1"/>
            </a:solidFill>
            <a:ln w="19050">
              <a:solidFill>
                <a:schemeClr val="tx1"/>
              </a:solidFill>
              <a:round/>
              <a:headEnd/>
              <a:tailEnd/>
            </a:ln>
          </p:spPr>
          <p:txBody>
            <a:bodyPr wrap="none" anchor="ctr">
              <a:prstTxWarp prst="textNoShape">
                <a:avLst/>
              </a:prstTxWarp>
            </a:bodyPr>
            <a:lstStyle/>
            <a:p>
              <a:pPr algn="ctr"/>
              <a:r>
                <a:rPr lang="de-DE" sz="1400">
                  <a:solidFill>
                    <a:schemeClr val="bg1"/>
                  </a:solidFill>
                  <a:latin typeface="Linotype Syntax Com Regular" pitchFamily="-109" charset="0"/>
                  <a:ea typeface="Linotype Syntax Com Regular" pitchFamily="-109" charset="0"/>
                  <a:cs typeface="Linotype Syntax Com Regular" pitchFamily="-109" charset="0"/>
                </a:rPr>
                <a:t>Professions-</a:t>
              </a:r>
            </a:p>
            <a:p>
              <a:pPr algn="ctr"/>
              <a:r>
                <a:rPr lang="de-DE" sz="1400">
                  <a:solidFill>
                    <a:schemeClr val="bg1"/>
                  </a:solidFill>
                  <a:latin typeface="Linotype Syntax Com Regular" pitchFamily="-109" charset="0"/>
                  <a:ea typeface="Linotype Syntax Com Regular" pitchFamily="-109" charset="0"/>
                  <a:cs typeface="Linotype Syntax Com Regular" pitchFamily="-109" charset="0"/>
                </a:rPr>
                <a:t>wissen</a:t>
              </a:r>
            </a:p>
          </p:txBody>
        </p:sp>
        <p:sp>
          <p:nvSpPr>
            <p:cNvPr id="13" name="Oval 7"/>
            <p:cNvSpPr>
              <a:spLocks noChangeArrowheads="1"/>
            </p:cNvSpPr>
            <p:nvPr/>
          </p:nvSpPr>
          <p:spPr bwMode="auto">
            <a:xfrm>
              <a:off x="2200" y="987"/>
              <a:ext cx="1134" cy="667"/>
            </a:xfrm>
            <a:prstGeom prst="ellipse">
              <a:avLst/>
            </a:prstGeom>
            <a:solidFill>
              <a:schemeClr val="accent1"/>
            </a:solidFill>
            <a:ln w="19050">
              <a:solidFill>
                <a:schemeClr val="tx1"/>
              </a:solidFill>
              <a:round/>
              <a:headEnd/>
              <a:tailEnd/>
            </a:ln>
          </p:spPr>
          <p:txBody>
            <a:bodyPr wrap="none" anchor="ctr">
              <a:prstTxWarp prst="textNoShape">
                <a:avLst/>
              </a:prstTxWarp>
            </a:bodyPr>
            <a:lstStyle/>
            <a:p>
              <a:pPr algn="ctr"/>
              <a:r>
                <a:rPr lang="de-DE" sz="1400" dirty="0" err="1">
                  <a:solidFill>
                    <a:schemeClr val="bg1"/>
                  </a:solidFill>
                  <a:latin typeface="Linotype Syntax Com Regular" pitchFamily="-109" charset="0"/>
                  <a:ea typeface="Linotype Syntax Com Regular" pitchFamily="-109" charset="0"/>
                  <a:cs typeface="Linotype Syntax Com Regular" pitchFamily="-109" charset="0"/>
                </a:rPr>
                <a:t>Motivationale</a:t>
              </a:r>
              <a:endParaRPr lang="de-DE" sz="1400" dirty="0">
                <a:solidFill>
                  <a:schemeClr val="bg1"/>
                </a:solidFill>
                <a:latin typeface="Linotype Syntax Com Regular" pitchFamily="-109" charset="0"/>
                <a:ea typeface="Linotype Syntax Com Regular" pitchFamily="-109" charset="0"/>
                <a:cs typeface="Linotype Syntax Com Regular" pitchFamily="-109" charset="0"/>
              </a:endParaRPr>
            </a:p>
            <a:p>
              <a:pPr algn="ctr"/>
              <a:r>
                <a:rPr lang="de-DE" sz="1400" dirty="0">
                  <a:solidFill>
                    <a:schemeClr val="bg1"/>
                  </a:solidFill>
                  <a:latin typeface="Linotype Syntax Com Regular" pitchFamily="-109" charset="0"/>
                  <a:ea typeface="Linotype Syntax Com Regular" pitchFamily="-109" charset="0"/>
                  <a:cs typeface="Linotype Syntax Com Regular" pitchFamily="-109" charset="0"/>
                </a:rPr>
                <a:t>Orientierungen</a:t>
              </a:r>
            </a:p>
          </p:txBody>
        </p:sp>
        <p:sp>
          <p:nvSpPr>
            <p:cNvPr id="14" name="Oval 8"/>
            <p:cNvSpPr>
              <a:spLocks noChangeArrowheads="1"/>
            </p:cNvSpPr>
            <p:nvPr/>
          </p:nvSpPr>
          <p:spPr bwMode="auto">
            <a:xfrm>
              <a:off x="1111" y="935"/>
              <a:ext cx="3311" cy="1452"/>
            </a:xfrm>
            <a:prstGeom prst="ellipse">
              <a:avLst/>
            </a:prstGeom>
            <a:noFill/>
            <a:ln w="38100">
              <a:solidFill>
                <a:schemeClr val="folHlink"/>
              </a:solidFill>
              <a:round/>
              <a:headEnd/>
              <a:tailEnd/>
            </a:ln>
          </p:spPr>
          <p:txBody>
            <a:bodyPr wrap="none" anchor="ctr">
              <a:prstTxWarp prst="textNoShape">
                <a:avLst/>
              </a:prstTxWarp>
            </a:bodyPr>
            <a:lstStyle/>
            <a:p>
              <a:endParaRPr lang="de-DE">
                <a:latin typeface="Linotype Syntax Com Regular" pitchFamily="-109" charset="0"/>
                <a:ea typeface="Linotype Syntax Com Regular" pitchFamily="-109" charset="0"/>
                <a:cs typeface="Linotype Syntax Com Regular" pitchFamily="-109" charset="0"/>
              </a:endParaRPr>
            </a:p>
          </p:txBody>
        </p:sp>
      </p:grpSp>
      <p:grpSp>
        <p:nvGrpSpPr>
          <p:cNvPr id="15" name="Group 50"/>
          <p:cNvGrpSpPr>
            <a:grpSpLocks/>
          </p:cNvGrpSpPr>
          <p:nvPr/>
        </p:nvGrpSpPr>
        <p:grpSpPr bwMode="auto">
          <a:xfrm>
            <a:off x="358775" y="2708275"/>
            <a:ext cx="8785225" cy="3744913"/>
            <a:chOff x="158" y="1706"/>
            <a:chExt cx="5534" cy="2359"/>
          </a:xfrm>
        </p:grpSpPr>
        <p:sp>
          <p:nvSpPr>
            <p:cNvPr id="16" name="Rectangle 10"/>
            <p:cNvSpPr>
              <a:spLocks noChangeArrowheads="1"/>
            </p:cNvSpPr>
            <p:nvPr/>
          </p:nvSpPr>
          <p:spPr bwMode="auto">
            <a:xfrm>
              <a:off x="1202" y="2387"/>
              <a:ext cx="3492" cy="681"/>
            </a:xfrm>
            <a:prstGeom prst="rect">
              <a:avLst/>
            </a:prstGeom>
            <a:solidFill>
              <a:srgbClr val="EAEAEA"/>
            </a:solidFill>
            <a:ln w="19050">
              <a:solidFill>
                <a:schemeClr val="tx1"/>
              </a:solidFill>
              <a:miter lim="800000"/>
              <a:headEnd/>
              <a:tailEnd/>
            </a:ln>
          </p:spPr>
          <p:txBody>
            <a:bodyPr wrap="none" anchor="ctr">
              <a:prstTxWarp prst="textNoShape">
                <a:avLst/>
              </a:prstTxWarp>
            </a:bodyPr>
            <a:lstStyle/>
            <a:p>
              <a:endParaRPr lang="de-DE">
                <a:latin typeface="Linotype Syntax Com Regular" pitchFamily="-109" charset="0"/>
                <a:ea typeface="Linotype Syntax Com Regular" pitchFamily="-109" charset="0"/>
                <a:cs typeface="Linotype Syntax Com Regular" pitchFamily="-109" charset="0"/>
              </a:endParaRPr>
            </a:p>
          </p:txBody>
        </p:sp>
        <p:sp>
          <p:nvSpPr>
            <p:cNvPr id="17" name="Rectangle 11"/>
            <p:cNvSpPr>
              <a:spLocks noChangeArrowheads="1"/>
            </p:cNvSpPr>
            <p:nvPr/>
          </p:nvSpPr>
          <p:spPr bwMode="auto">
            <a:xfrm>
              <a:off x="1202" y="3158"/>
              <a:ext cx="3493" cy="635"/>
            </a:xfrm>
            <a:prstGeom prst="rect">
              <a:avLst/>
            </a:prstGeom>
            <a:solidFill>
              <a:srgbClr val="EAEAEA"/>
            </a:solidFill>
            <a:ln w="19050">
              <a:solidFill>
                <a:schemeClr val="tx1"/>
              </a:solidFill>
              <a:miter lim="800000"/>
              <a:headEnd/>
              <a:tailEnd/>
            </a:ln>
          </p:spPr>
          <p:txBody>
            <a:bodyPr wrap="none" anchor="ctr">
              <a:prstTxWarp prst="textNoShape">
                <a:avLst/>
              </a:prstTxWarp>
            </a:bodyPr>
            <a:lstStyle/>
            <a:p>
              <a:endParaRPr lang="de-DE">
                <a:latin typeface="Linotype Syntax Com Regular" pitchFamily="-109" charset="0"/>
                <a:ea typeface="Linotype Syntax Com Regular" pitchFamily="-109" charset="0"/>
                <a:cs typeface="Linotype Syntax Com Regular" pitchFamily="-109" charset="0"/>
              </a:endParaRPr>
            </a:p>
          </p:txBody>
        </p:sp>
        <p:sp>
          <p:nvSpPr>
            <p:cNvPr id="18" name="Oval 12"/>
            <p:cNvSpPr>
              <a:spLocks noChangeArrowheads="1"/>
            </p:cNvSpPr>
            <p:nvPr/>
          </p:nvSpPr>
          <p:spPr bwMode="auto">
            <a:xfrm>
              <a:off x="1973" y="2432"/>
              <a:ext cx="653" cy="587"/>
            </a:xfrm>
            <a:prstGeom prst="ellipse">
              <a:avLst/>
            </a:prstGeom>
            <a:solidFill>
              <a:srgbClr val="E0E0E0"/>
            </a:solidFill>
            <a:ln w="19050">
              <a:solidFill>
                <a:schemeClr val="tx1"/>
              </a:solidFill>
              <a:round/>
              <a:headEnd/>
              <a:tailEnd/>
            </a:ln>
          </p:spPr>
          <p:txBody>
            <a:bodyPr wrap="none" anchor="ctr">
              <a:prstTxWarp prst="textNoShape">
                <a:avLst/>
              </a:prstTxWarp>
            </a:bodyPr>
            <a:lstStyle/>
            <a:p>
              <a:pPr algn="ctr"/>
              <a:r>
                <a:rPr lang="de-DE" sz="1200">
                  <a:latin typeface="Linotype Syntax Com Regular" pitchFamily="-109" charset="0"/>
                  <a:ea typeface="Linotype Syntax Com Regular" pitchFamily="-109" charset="0"/>
                  <a:cs typeface="Linotype Syntax Com Regular" pitchFamily="-109" charset="0"/>
                </a:rPr>
                <a:t>Fachwissen</a:t>
              </a:r>
              <a:endParaRPr lang="de-DE" sz="3600">
                <a:latin typeface="Linotype Syntax Com Regular" pitchFamily="-109" charset="0"/>
                <a:ea typeface="Linotype Syntax Com Regular" pitchFamily="-109" charset="0"/>
                <a:cs typeface="Linotype Syntax Com Regular" pitchFamily="-109" charset="0"/>
              </a:endParaRPr>
            </a:p>
          </p:txBody>
        </p:sp>
        <p:sp>
          <p:nvSpPr>
            <p:cNvPr id="19" name="Rectangle 13"/>
            <p:cNvSpPr>
              <a:spLocks noChangeArrowheads="1"/>
            </p:cNvSpPr>
            <p:nvPr/>
          </p:nvSpPr>
          <p:spPr bwMode="auto">
            <a:xfrm rot="5400000">
              <a:off x="1865" y="3422"/>
              <a:ext cx="475" cy="204"/>
            </a:xfrm>
            <a:prstGeom prst="rect">
              <a:avLst/>
            </a:prstGeom>
            <a:solidFill>
              <a:srgbClr val="E0E0E0"/>
            </a:solidFill>
            <a:ln w="19050">
              <a:solidFill>
                <a:schemeClr val="tx1"/>
              </a:solidFill>
              <a:miter lim="800000"/>
              <a:headEnd/>
              <a:tailEnd/>
            </a:ln>
          </p:spPr>
          <p:txBody>
            <a:bodyPr rot="10800000" vert="eaVert" wrap="none" anchor="ctr">
              <a:prstTxWarp prst="textNoShape">
                <a:avLst/>
              </a:prstTxWarp>
            </a:bodyPr>
            <a:lstStyle/>
            <a:p>
              <a:pPr algn="ctr"/>
              <a:endParaRPr lang="en-US" sz="3600">
                <a:latin typeface="Linotype Syntax Com Regular" pitchFamily="-109" charset="0"/>
                <a:ea typeface="Linotype Syntax Com Regular" pitchFamily="-109" charset="0"/>
                <a:cs typeface="Linotype Syntax Com Regular" pitchFamily="-109" charset="0"/>
              </a:endParaRPr>
            </a:p>
          </p:txBody>
        </p:sp>
        <p:sp>
          <p:nvSpPr>
            <p:cNvPr id="20" name="Rectangle 14"/>
            <p:cNvSpPr>
              <a:spLocks noChangeArrowheads="1"/>
            </p:cNvSpPr>
            <p:nvPr/>
          </p:nvSpPr>
          <p:spPr bwMode="auto">
            <a:xfrm rot="5400000">
              <a:off x="2182" y="3422"/>
              <a:ext cx="475" cy="204"/>
            </a:xfrm>
            <a:prstGeom prst="rect">
              <a:avLst/>
            </a:prstGeom>
            <a:solidFill>
              <a:srgbClr val="E0E0E0"/>
            </a:solidFill>
            <a:ln w="19050">
              <a:solidFill>
                <a:schemeClr val="tx1"/>
              </a:solidFill>
              <a:miter lim="800000"/>
              <a:headEnd/>
              <a:tailEnd/>
            </a:ln>
          </p:spPr>
          <p:txBody>
            <a:bodyPr rot="10800000" vert="eaVert" wrap="none" anchor="ctr">
              <a:prstTxWarp prst="textNoShape">
                <a:avLst/>
              </a:prstTxWarp>
            </a:bodyPr>
            <a:lstStyle/>
            <a:p>
              <a:pPr algn="ctr"/>
              <a:endParaRPr lang="en-US" sz="3600">
                <a:latin typeface="Linotype Syntax Com Regular" pitchFamily="-109" charset="0"/>
                <a:ea typeface="Linotype Syntax Com Regular" pitchFamily="-109" charset="0"/>
                <a:cs typeface="Linotype Syntax Com Regular" pitchFamily="-109" charset="0"/>
              </a:endParaRPr>
            </a:p>
          </p:txBody>
        </p:sp>
        <p:cxnSp>
          <p:nvCxnSpPr>
            <p:cNvPr id="21" name="AutoShape 15"/>
            <p:cNvCxnSpPr>
              <a:cxnSpLocks noChangeShapeType="1"/>
              <a:stCxn id="19" idx="1"/>
              <a:endCxn id="18" idx="4"/>
            </p:cNvCxnSpPr>
            <p:nvPr/>
          </p:nvCxnSpPr>
          <p:spPr bwMode="auto">
            <a:xfrm flipV="1">
              <a:off x="2104" y="3025"/>
              <a:ext cx="196" cy="255"/>
            </a:xfrm>
            <a:prstGeom prst="straightConnector1">
              <a:avLst/>
            </a:prstGeom>
            <a:noFill/>
            <a:ln w="19050">
              <a:solidFill>
                <a:schemeClr val="tx1"/>
              </a:solidFill>
              <a:round/>
              <a:headEnd type="triangle" w="med" len="med"/>
              <a:tailEnd/>
            </a:ln>
          </p:spPr>
        </p:cxnSp>
        <p:cxnSp>
          <p:nvCxnSpPr>
            <p:cNvPr id="22" name="AutoShape 16"/>
            <p:cNvCxnSpPr>
              <a:cxnSpLocks noChangeShapeType="1"/>
              <a:stCxn id="20" idx="1"/>
              <a:endCxn id="18" idx="4"/>
            </p:cNvCxnSpPr>
            <p:nvPr/>
          </p:nvCxnSpPr>
          <p:spPr bwMode="auto">
            <a:xfrm flipH="1" flipV="1">
              <a:off x="2300" y="3025"/>
              <a:ext cx="121" cy="255"/>
            </a:xfrm>
            <a:prstGeom prst="straightConnector1">
              <a:avLst/>
            </a:prstGeom>
            <a:noFill/>
            <a:ln w="19050">
              <a:solidFill>
                <a:schemeClr val="tx1"/>
              </a:solidFill>
              <a:round/>
              <a:headEnd type="triangle" w="med" len="med"/>
              <a:tailEnd/>
            </a:ln>
          </p:spPr>
        </p:cxnSp>
        <p:sp>
          <p:nvSpPr>
            <p:cNvPr id="23" name="Text Box 17"/>
            <p:cNvSpPr txBox="1">
              <a:spLocks noChangeArrowheads="1"/>
            </p:cNvSpPr>
            <p:nvPr/>
          </p:nvSpPr>
          <p:spPr bwMode="auto">
            <a:xfrm>
              <a:off x="476" y="2478"/>
              <a:ext cx="633" cy="717"/>
            </a:xfrm>
            <a:prstGeom prst="rect">
              <a:avLst/>
            </a:prstGeom>
            <a:noFill/>
            <a:ln w="9525">
              <a:noFill/>
              <a:miter lim="800000"/>
              <a:headEnd/>
              <a:tailEnd/>
            </a:ln>
          </p:spPr>
          <p:txBody>
            <a:bodyPr wrap="none">
              <a:prstTxWarp prst="textNoShape">
                <a:avLst/>
              </a:prstTxWarp>
              <a:spAutoFit/>
            </a:bodyPr>
            <a:lstStyle/>
            <a:p>
              <a:r>
                <a:rPr lang="de-DE" sz="1600">
                  <a:latin typeface="Linotype Syntax Com Regular" pitchFamily="-109" charset="0"/>
                  <a:ea typeface="Linotype Syntax Com Regular" pitchFamily="-109" charset="0"/>
                  <a:cs typeface="Linotype Syntax Com Regular" pitchFamily="-109" charset="0"/>
                </a:rPr>
                <a:t>Wissens-</a:t>
              </a:r>
            </a:p>
            <a:p>
              <a:r>
                <a:rPr lang="de-DE" sz="1600">
                  <a:latin typeface="Linotype Syntax Com Regular" pitchFamily="-109" charset="0"/>
                  <a:ea typeface="Linotype Syntax Com Regular" pitchFamily="-109" charset="0"/>
                  <a:cs typeface="Linotype Syntax Com Regular" pitchFamily="-109" charset="0"/>
                </a:rPr>
                <a:t>bereiche</a:t>
              </a:r>
            </a:p>
            <a:p>
              <a:endParaRPr lang="de-DE" sz="3600">
                <a:latin typeface="Linotype Syntax Com Regular" pitchFamily="-109" charset="0"/>
                <a:ea typeface="Linotype Syntax Com Regular" pitchFamily="-109" charset="0"/>
                <a:cs typeface="Linotype Syntax Com Regular" pitchFamily="-109" charset="0"/>
              </a:endParaRPr>
            </a:p>
          </p:txBody>
        </p:sp>
        <p:sp>
          <p:nvSpPr>
            <p:cNvPr id="24" name="Oval 18"/>
            <p:cNvSpPr>
              <a:spLocks noChangeArrowheads="1"/>
            </p:cNvSpPr>
            <p:nvPr/>
          </p:nvSpPr>
          <p:spPr bwMode="auto">
            <a:xfrm>
              <a:off x="3334" y="2432"/>
              <a:ext cx="653" cy="587"/>
            </a:xfrm>
            <a:prstGeom prst="ellipse">
              <a:avLst/>
            </a:prstGeom>
            <a:solidFill>
              <a:srgbClr val="DDDDDD"/>
            </a:solidFill>
            <a:ln w="9525">
              <a:solidFill>
                <a:schemeClr val="tx1"/>
              </a:solidFill>
              <a:round/>
              <a:headEnd/>
              <a:tailEnd/>
            </a:ln>
          </p:spPr>
          <p:txBody>
            <a:bodyPr wrap="none" anchor="ctr">
              <a:prstTxWarp prst="textNoShape">
                <a:avLst/>
              </a:prstTxWarp>
            </a:bodyPr>
            <a:lstStyle/>
            <a:p>
              <a:pPr algn="ctr"/>
              <a:r>
                <a:rPr lang="en-US" sz="1200">
                  <a:latin typeface="Linotype Syntax Com Regular" pitchFamily="-109" charset="0"/>
                  <a:ea typeface="Linotype Syntax Com Regular" pitchFamily="-109" charset="0"/>
                  <a:cs typeface="Linotype Syntax Com Regular" pitchFamily="-109" charset="0"/>
                </a:rPr>
                <a:t>Organisations-</a:t>
              </a:r>
            </a:p>
            <a:p>
              <a:pPr algn="ctr"/>
              <a:r>
                <a:rPr lang="en-US" sz="1200">
                  <a:latin typeface="Linotype Syntax Com Regular" pitchFamily="-109" charset="0"/>
                  <a:ea typeface="Linotype Syntax Com Regular" pitchFamily="-109" charset="0"/>
                  <a:cs typeface="Linotype Syntax Com Regular" pitchFamily="-109" charset="0"/>
                </a:rPr>
                <a:t>wissen</a:t>
              </a:r>
              <a:endParaRPr lang="de-DE" sz="3600">
                <a:latin typeface="Linotype Syntax Com Regular" pitchFamily="-109" charset="0"/>
                <a:ea typeface="Linotype Syntax Com Regular" pitchFamily="-109" charset="0"/>
                <a:cs typeface="Linotype Syntax Com Regular" pitchFamily="-109" charset="0"/>
              </a:endParaRPr>
            </a:p>
          </p:txBody>
        </p:sp>
        <p:sp>
          <p:nvSpPr>
            <p:cNvPr id="25" name="Oval 19"/>
            <p:cNvSpPr>
              <a:spLocks noChangeArrowheads="1"/>
            </p:cNvSpPr>
            <p:nvPr/>
          </p:nvSpPr>
          <p:spPr bwMode="auto">
            <a:xfrm>
              <a:off x="4014" y="2432"/>
              <a:ext cx="653" cy="587"/>
            </a:xfrm>
            <a:prstGeom prst="ellipse">
              <a:avLst/>
            </a:prstGeom>
            <a:solidFill>
              <a:srgbClr val="DDDDDD"/>
            </a:solidFill>
            <a:ln w="9525">
              <a:solidFill>
                <a:schemeClr val="tx1"/>
              </a:solidFill>
              <a:round/>
              <a:headEnd/>
              <a:tailEnd/>
            </a:ln>
          </p:spPr>
          <p:txBody>
            <a:bodyPr wrap="none" anchor="ctr">
              <a:prstTxWarp prst="textNoShape">
                <a:avLst/>
              </a:prstTxWarp>
            </a:bodyPr>
            <a:lstStyle/>
            <a:p>
              <a:pPr algn="ctr"/>
              <a:r>
                <a:rPr lang="de-DE" sz="1200">
                  <a:latin typeface="Linotype Syntax Com Regular" pitchFamily="-109" charset="0"/>
                  <a:ea typeface="Linotype Syntax Com Regular" pitchFamily="-109" charset="0"/>
                  <a:cs typeface="Linotype Syntax Com Regular" pitchFamily="-109" charset="0"/>
                </a:rPr>
                <a:t>Beratungs-</a:t>
              </a:r>
            </a:p>
            <a:p>
              <a:pPr algn="ctr"/>
              <a:r>
                <a:rPr lang="de-DE" sz="1200">
                  <a:latin typeface="Linotype Syntax Com Regular" pitchFamily="-109" charset="0"/>
                  <a:ea typeface="Linotype Syntax Com Regular" pitchFamily="-109" charset="0"/>
                  <a:cs typeface="Linotype Syntax Com Regular" pitchFamily="-109" charset="0"/>
                </a:rPr>
                <a:t>wissen</a:t>
              </a:r>
              <a:endParaRPr lang="de-DE" sz="3600">
                <a:latin typeface="Linotype Syntax Com Regular" pitchFamily="-109" charset="0"/>
                <a:ea typeface="Linotype Syntax Com Regular" pitchFamily="-109" charset="0"/>
                <a:cs typeface="Linotype Syntax Com Regular" pitchFamily="-109" charset="0"/>
              </a:endParaRPr>
            </a:p>
          </p:txBody>
        </p:sp>
        <p:sp>
          <p:nvSpPr>
            <p:cNvPr id="26" name="Oval 20"/>
            <p:cNvSpPr>
              <a:spLocks noChangeArrowheads="1"/>
            </p:cNvSpPr>
            <p:nvPr/>
          </p:nvSpPr>
          <p:spPr bwMode="auto">
            <a:xfrm>
              <a:off x="1247" y="2432"/>
              <a:ext cx="655" cy="586"/>
            </a:xfrm>
            <a:prstGeom prst="ellipse">
              <a:avLst/>
            </a:prstGeom>
            <a:solidFill>
              <a:srgbClr val="E0E0E0"/>
            </a:solidFill>
            <a:ln w="19050">
              <a:solidFill>
                <a:schemeClr val="tx1"/>
              </a:solidFill>
              <a:round/>
              <a:headEnd/>
              <a:tailEnd/>
            </a:ln>
          </p:spPr>
          <p:txBody>
            <a:bodyPr wrap="none" anchor="ctr">
              <a:prstTxWarp prst="textNoShape">
                <a:avLst/>
              </a:prstTxWarp>
            </a:bodyPr>
            <a:lstStyle/>
            <a:p>
              <a:pPr algn="ctr"/>
              <a:r>
                <a:rPr lang="de-DE" sz="1200">
                  <a:latin typeface="Linotype Syntax Com Regular" pitchFamily="-109" charset="0"/>
                  <a:ea typeface="Linotype Syntax Com Regular" pitchFamily="-109" charset="0"/>
                  <a:cs typeface="Linotype Syntax Com Regular" pitchFamily="-109" charset="0"/>
                </a:rPr>
                <a:t>Pädago-</a:t>
              </a:r>
            </a:p>
            <a:p>
              <a:pPr algn="ctr"/>
              <a:r>
                <a:rPr lang="de-DE" sz="1200">
                  <a:latin typeface="Linotype Syntax Com Regular" pitchFamily="-109" charset="0"/>
                  <a:ea typeface="Linotype Syntax Com Regular" pitchFamily="-109" charset="0"/>
                  <a:cs typeface="Linotype Syntax Com Regular" pitchFamily="-109" charset="0"/>
                </a:rPr>
                <a:t>gisches</a:t>
              </a:r>
            </a:p>
            <a:p>
              <a:pPr algn="ctr"/>
              <a:r>
                <a:rPr lang="de-DE" sz="1200">
                  <a:latin typeface="Linotype Syntax Com Regular" pitchFamily="-109" charset="0"/>
                  <a:ea typeface="Linotype Syntax Com Regular" pitchFamily="-109" charset="0"/>
                  <a:cs typeface="Linotype Syntax Com Regular" pitchFamily="-109" charset="0"/>
                </a:rPr>
                <a:t>Wissen</a:t>
              </a:r>
              <a:endParaRPr lang="de-DE" sz="3600">
                <a:latin typeface="Linotype Syntax Com Regular" pitchFamily="-109" charset="0"/>
                <a:ea typeface="Linotype Syntax Com Regular" pitchFamily="-109" charset="0"/>
                <a:cs typeface="Linotype Syntax Com Regular" pitchFamily="-109" charset="0"/>
              </a:endParaRPr>
            </a:p>
          </p:txBody>
        </p:sp>
        <p:cxnSp>
          <p:nvCxnSpPr>
            <p:cNvPr id="27" name="AutoShape 21"/>
            <p:cNvCxnSpPr>
              <a:cxnSpLocks noChangeShapeType="1"/>
              <a:stCxn id="30" idx="1"/>
              <a:endCxn id="26" idx="4"/>
            </p:cNvCxnSpPr>
            <p:nvPr/>
          </p:nvCxnSpPr>
          <p:spPr bwMode="auto">
            <a:xfrm flipH="1" flipV="1">
              <a:off x="1575" y="3024"/>
              <a:ext cx="113" cy="249"/>
            </a:xfrm>
            <a:prstGeom prst="straightConnector1">
              <a:avLst/>
            </a:prstGeom>
            <a:noFill/>
            <a:ln w="19050">
              <a:solidFill>
                <a:schemeClr val="tx1"/>
              </a:solidFill>
              <a:round/>
              <a:headEnd type="triangle" w="med" len="med"/>
              <a:tailEnd/>
            </a:ln>
          </p:spPr>
        </p:cxnSp>
        <p:cxnSp>
          <p:nvCxnSpPr>
            <p:cNvPr id="28" name="AutoShape 22"/>
            <p:cNvCxnSpPr>
              <a:cxnSpLocks noChangeShapeType="1"/>
              <a:stCxn id="26" idx="4"/>
              <a:endCxn id="29" idx="1"/>
            </p:cNvCxnSpPr>
            <p:nvPr/>
          </p:nvCxnSpPr>
          <p:spPr bwMode="auto">
            <a:xfrm flipH="1">
              <a:off x="1393" y="3024"/>
              <a:ext cx="182" cy="255"/>
            </a:xfrm>
            <a:prstGeom prst="straightConnector1">
              <a:avLst/>
            </a:prstGeom>
            <a:noFill/>
            <a:ln w="12700">
              <a:solidFill>
                <a:schemeClr val="tx1"/>
              </a:solidFill>
              <a:round/>
              <a:headEnd/>
              <a:tailEnd type="triangle" w="med" len="med"/>
            </a:ln>
          </p:spPr>
        </p:cxnSp>
        <p:sp>
          <p:nvSpPr>
            <p:cNvPr id="29" name="Rectangle 23"/>
            <p:cNvSpPr>
              <a:spLocks noChangeArrowheads="1"/>
            </p:cNvSpPr>
            <p:nvPr/>
          </p:nvSpPr>
          <p:spPr bwMode="auto">
            <a:xfrm rot="5400000">
              <a:off x="1157" y="3418"/>
              <a:ext cx="469" cy="204"/>
            </a:xfrm>
            <a:prstGeom prst="rect">
              <a:avLst/>
            </a:prstGeom>
            <a:solidFill>
              <a:srgbClr val="E0E0E0"/>
            </a:solidFill>
            <a:ln w="19050">
              <a:solidFill>
                <a:schemeClr val="tx1"/>
              </a:solidFill>
              <a:miter lim="800000"/>
              <a:headEnd/>
              <a:tailEnd/>
            </a:ln>
          </p:spPr>
          <p:txBody>
            <a:bodyPr rot="10800000" vert="eaVert" wrap="none" anchor="ctr">
              <a:prstTxWarp prst="textNoShape">
                <a:avLst/>
              </a:prstTxWarp>
            </a:bodyPr>
            <a:lstStyle/>
            <a:p>
              <a:pPr algn="ctr"/>
              <a:endParaRPr lang="en-US" sz="3600">
                <a:latin typeface="Linotype Syntax Com Regular" pitchFamily="-109" charset="0"/>
                <a:ea typeface="Linotype Syntax Com Regular" pitchFamily="-109" charset="0"/>
                <a:cs typeface="Linotype Syntax Com Regular" pitchFamily="-109" charset="0"/>
              </a:endParaRPr>
            </a:p>
          </p:txBody>
        </p:sp>
        <p:sp>
          <p:nvSpPr>
            <p:cNvPr id="30" name="Rectangle 24"/>
            <p:cNvSpPr>
              <a:spLocks noChangeArrowheads="1"/>
            </p:cNvSpPr>
            <p:nvPr/>
          </p:nvSpPr>
          <p:spPr bwMode="auto">
            <a:xfrm rot="5400000">
              <a:off x="1449" y="3415"/>
              <a:ext cx="475" cy="204"/>
            </a:xfrm>
            <a:prstGeom prst="rect">
              <a:avLst/>
            </a:prstGeom>
            <a:solidFill>
              <a:srgbClr val="E0E0E0"/>
            </a:solidFill>
            <a:ln w="19050">
              <a:solidFill>
                <a:schemeClr val="tx1"/>
              </a:solidFill>
              <a:miter lim="800000"/>
              <a:headEnd/>
              <a:tailEnd/>
            </a:ln>
          </p:spPr>
          <p:txBody>
            <a:bodyPr rot="10800000" vert="eaVert" wrap="none" anchor="ctr">
              <a:prstTxWarp prst="textNoShape">
                <a:avLst/>
              </a:prstTxWarp>
            </a:bodyPr>
            <a:lstStyle/>
            <a:p>
              <a:pPr algn="ctr"/>
              <a:endParaRPr lang="en-US" sz="3600">
                <a:latin typeface="Linotype Syntax Com Regular" pitchFamily="-109" charset="0"/>
                <a:ea typeface="Linotype Syntax Com Regular" pitchFamily="-109" charset="0"/>
                <a:cs typeface="Linotype Syntax Com Regular" pitchFamily="-109" charset="0"/>
              </a:endParaRPr>
            </a:p>
          </p:txBody>
        </p:sp>
        <p:sp>
          <p:nvSpPr>
            <p:cNvPr id="31" name="Text Box 25"/>
            <p:cNvSpPr txBox="1">
              <a:spLocks noChangeArrowheads="1"/>
            </p:cNvSpPr>
            <p:nvPr/>
          </p:nvSpPr>
          <p:spPr bwMode="auto">
            <a:xfrm>
              <a:off x="476" y="3158"/>
              <a:ext cx="633" cy="368"/>
            </a:xfrm>
            <a:prstGeom prst="rect">
              <a:avLst/>
            </a:prstGeom>
            <a:noFill/>
            <a:ln w="9525">
              <a:noFill/>
              <a:miter lim="800000"/>
              <a:headEnd/>
              <a:tailEnd/>
            </a:ln>
          </p:spPr>
          <p:txBody>
            <a:bodyPr wrap="none">
              <a:prstTxWarp prst="textNoShape">
                <a:avLst/>
              </a:prstTxWarp>
              <a:spAutoFit/>
            </a:bodyPr>
            <a:lstStyle/>
            <a:p>
              <a:r>
                <a:rPr lang="de-DE" sz="1600">
                  <a:latin typeface="Linotype Syntax Com Regular" pitchFamily="-109" charset="0"/>
                  <a:ea typeface="Linotype Syntax Com Regular" pitchFamily="-109" charset="0"/>
                  <a:cs typeface="Linotype Syntax Com Regular" pitchFamily="-109" charset="0"/>
                </a:rPr>
                <a:t>Wissens-</a:t>
              </a:r>
            </a:p>
            <a:p>
              <a:r>
                <a:rPr lang="de-DE" sz="1600">
                  <a:latin typeface="Linotype Syntax Com Regular" pitchFamily="-109" charset="0"/>
                  <a:ea typeface="Linotype Syntax Com Regular" pitchFamily="-109" charset="0"/>
                  <a:cs typeface="Linotype Syntax Com Regular" pitchFamily="-109" charset="0"/>
                </a:rPr>
                <a:t>facetten</a:t>
              </a:r>
              <a:endParaRPr lang="de-DE" sz="3600">
                <a:latin typeface="Linotype Syntax Com Regular" pitchFamily="-109" charset="0"/>
                <a:ea typeface="Linotype Syntax Com Regular" pitchFamily="-109" charset="0"/>
                <a:cs typeface="Linotype Syntax Com Regular" pitchFamily="-109" charset="0"/>
              </a:endParaRPr>
            </a:p>
          </p:txBody>
        </p:sp>
        <p:sp>
          <p:nvSpPr>
            <p:cNvPr id="32" name="Oval 26"/>
            <p:cNvSpPr>
              <a:spLocks noChangeArrowheads="1"/>
            </p:cNvSpPr>
            <p:nvPr/>
          </p:nvSpPr>
          <p:spPr bwMode="auto">
            <a:xfrm>
              <a:off x="2653" y="2432"/>
              <a:ext cx="653" cy="587"/>
            </a:xfrm>
            <a:prstGeom prst="ellipse">
              <a:avLst/>
            </a:prstGeom>
            <a:solidFill>
              <a:srgbClr val="E0E0E0"/>
            </a:solidFill>
            <a:ln w="19050">
              <a:solidFill>
                <a:schemeClr val="tx1"/>
              </a:solidFill>
              <a:round/>
              <a:headEnd/>
              <a:tailEnd/>
            </a:ln>
          </p:spPr>
          <p:txBody>
            <a:bodyPr wrap="none" anchor="ctr">
              <a:prstTxWarp prst="textNoShape">
                <a:avLst/>
              </a:prstTxWarp>
            </a:bodyPr>
            <a:lstStyle/>
            <a:p>
              <a:pPr algn="ctr"/>
              <a:r>
                <a:rPr lang="de-DE" sz="1200">
                  <a:latin typeface="Linotype Syntax Com Regular" pitchFamily="-109" charset="0"/>
                  <a:ea typeface="Linotype Syntax Com Regular" pitchFamily="-109" charset="0"/>
                  <a:cs typeface="Linotype Syntax Com Regular" pitchFamily="-109" charset="0"/>
                </a:rPr>
                <a:t>Fachdidakt.</a:t>
              </a:r>
            </a:p>
            <a:p>
              <a:pPr algn="ctr"/>
              <a:r>
                <a:rPr lang="de-DE" sz="1200">
                  <a:latin typeface="Linotype Syntax Com Regular" pitchFamily="-109" charset="0"/>
                  <a:ea typeface="Linotype Syntax Com Regular" pitchFamily="-109" charset="0"/>
                  <a:cs typeface="Linotype Syntax Com Regular" pitchFamily="-109" charset="0"/>
                </a:rPr>
                <a:t>Wisen</a:t>
              </a:r>
              <a:endParaRPr lang="de-DE" sz="3600">
                <a:latin typeface="Linotype Syntax Com Regular" pitchFamily="-109" charset="0"/>
                <a:ea typeface="Linotype Syntax Com Regular" pitchFamily="-109" charset="0"/>
                <a:cs typeface="Linotype Syntax Com Regular" pitchFamily="-109" charset="0"/>
              </a:endParaRPr>
            </a:p>
          </p:txBody>
        </p:sp>
        <p:sp>
          <p:nvSpPr>
            <p:cNvPr id="33" name="Oval 31"/>
            <p:cNvSpPr>
              <a:spLocks noChangeArrowheads="1"/>
            </p:cNvSpPr>
            <p:nvPr/>
          </p:nvSpPr>
          <p:spPr bwMode="auto">
            <a:xfrm>
              <a:off x="158" y="1706"/>
              <a:ext cx="5534" cy="2359"/>
            </a:xfrm>
            <a:prstGeom prst="ellipse">
              <a:avLst/>
            </a:prstGeom>
            <a:noFill/>
            <a:ln w="38100">
              <a:solidFill>
                <a:srgbClr val="000090"/>
              </a:solidFill>
              <a:round/>
              <a:headEnd/>
              <a:tailEnd/>
            </a:ln>
          </p:spPr>
          <p:txBody>
            <a:bodyPr wrap="none" anchor="ctr">
              <a:prstTxWarp prst="textNoShape">
                <a:avLst/>
              </a:prstTxWarp>
            </a:bodyPr>
            <a:lstStyle/>
            <a:p>
              <a:endParaRPr lang="de-DE">
                <a:latin typeface="Linotype Syntax Com Regular" pitchFamily="-109" charset="0"/>
                <a:ea typeface="Linotype Syntax Com Regular" pitchFamily="-109" charset="0"/>
                <a:cs typeface="Linotype Syntax Com Regular" pitchFamily="-109" charset="0"/>
              </a:endParaRPr>
            </a:p>
          </p:txBody>
        </p:sp>
        <p:grpSp>
          <p:nvGrpSpPr>
            <p:cNvPr id="34" name="Group 44"/>
            <p:cNvGrpSpPr>
              <a:grpSpLocks/>
            </p:cNvGrpSpPr>
            <p:nvPr/>
          </p:nvGrpSpPr>
          <p:grpSpPr bwMode="auto">
            <a:xfrm>
              <a:off x="2699" y="3022"/>
              <a:ext cx="476" cy="736"/>
              <a:chOff x="2699" y="3022"/>
              <a:chExt cx="476" cy="736"/>
            </a:xfrm>
          </p:grpSpPr>
          <p:sp>
            <p:nvSpPr>
              <p:cNvPr id="44" name="Rectangle 34"/>
              <p:cNvSpPr>
                <a:spLocks noChangeArrowheads="1"/>
              </p:cNvSpPr>
              <p:nvPr/>
            </p:nvSpPr>
            <p:spPr bwMode="auto">
              <a:xfrm rot="5400000">
                <a:off x="2563" y="3419"/>
                <a:ext cx="475" cy="204"/>
              </a:xfrm>
              <a:prstGeom prst="rect">
                <a:avLst/>
              </a:prstGeom>
              <a:solidFill>
                <a:srgbClr val="E0E0E0"/>
              </a:solidFill>
              <a:ln w="19050">
                <a:solidFill>
                  <a:schemeClr val="tx1"/>
                </a:solidFill>
                <a:miter lim="800000"/>
                <a:headEnd/>
                <a:tailEnd/>
              </a:ln>
            </p:spPr>
            <p:txBody>
              <a:bodyPr rot="10800000" vert="eaVert" wrap="none" anchor="ctr">
                <a:prstTxWarp prst="textNoShape">
                  <a:avLst/>
                </a:prstTxWarp>
              </a:bodyPr>
              <a:lstStyle/>
              <a:p>
                <a:pPr algn="ctr"/>
                <a:endParaRPr lang="en-US" sz="3600">
                  <a:latin typeface="Linotype Syntax Com Regular" pitchFamily="-109" charset="0"/>
                  <a:ea typeface="Linotype Syntax Com Regular" pitchFamily="-109" charset="0"/>
                  <a:cs typeface="Linotype Syntax Com Regular" pitchFamily="-109" charset="0"/>
                </a:endParaRPr>
              </a:p>
            </p:txBody>
          </p:sp>
          <p:sp>
            <p:nvSpPr>
              <p:cNvPr id="45" name="Rectangle 35"/>
              <p:cNvSpPr>
                <a:spLocks noChangeArrowheads="1"/>
              </p:cNvSpPr>
              <p:nvPr/>
            </p:nvSpPr>
            <p:spPr bwMode="auto">
              <a:xfrm rot="5400000">
                <a:off x="2835" y="3419"/>
                <a:ext cx="475" cy="204"/>
              </a:xfrm>
              <a:prstGeom prst="rect">
                <a:avLst/>
              </a:prstGeom>
              <a:solidFill>
                <a:srgbClr val="E0E0E0"/>
              </a:solidFill>
              <a:ln w="19050">
                <a:solidFill>
                  <a:schemeClr val="tx1"/>
                </a:solidFill>
                <a:miter lim="800000"/>
                <a:headEnd/>
                <a:tailEnd/>
              </a:ln>
            </p:spPr>
            <p:txBody>
              <a:bodyPr rot="10800000" vert="eaVert" wrap="none" anchor="ctr">
                <a:prstTxWarp prst="textNoShape">
                  <a:avLst/>
                </a:prstTxWarp>
              </a:bodyPr>
              <a:lstStyle/>
              <a:p>
                <a:pPr algn="ctr"/>
                <a:endParaRPr lang="en-US" sz="3600">
                  <a:latin typeface="Linotype Syntax Com Regular" pitchFamily="-109" charset="0"/>
                  <a:ea typeface="Linotype Syntax Com Regular" pitchFamily="-109" charset="0"/>
                  <a:cs typeface="Linotype Syntax Com Regular" pitchFamily="-109" charset="0"/>
                </a:endParaRPr>
              </a:p>
            </p:txBody>
          </p:sp>
          <p:cxnSp>
            <p:nvCxnSpPr>
              <p:cNvPr id="46" name="AutoShape 36"/>
              <p:cNvCxnSpPr>
                <a:cxnSpLocks noChangeShapeType="1"/>
                <a:stCxn id="44" idx="1"/>
              </p:cNvCxnSpPr>
              <p:nvPr/>
            </p:nvCxnSpPr>
            <p:spPr bwMode="auto">
              <a:xfrm flipV="1">
                <a:off x="2802" y="3022"/>
                <a:ext cx="144" cy="255"/>
              </a:xfrm>
              <a:prstGeom prst="straightConnector1">
                <a:avLst/>
              </a:prstGeom>
              <a:noFill/>
              <a:ln w="19050">
                <a:solidFill>
                  <a:schemeClr val="tx1"/>
                </a:solidFill>
                <a:round/>
                <a:headEnd type="triangle" w="med" len="med"/>
                <a:tailEnd/>
              </a:ln>
            </p:spPr>
          </p:cxnSp>
          <p:cxnSp>
            <p:nvCxnSpPr>
              <p:cNvPr id="47" name="AutoShape 37"/>
              <p:cNvCxnSpPr>
                <a:cxnSpLocks noChangeShapeType="1"/>
                <a:stCxn id="45" idx="1"/>
              </p:cNvCxnSpPr>
              <p:nvPr/>
            </p:nvCxnSpPr>
            <p:spPr bwMode="auto">
              <a:xfrm flipH="1" flipV="1">
                <a:off x="2946" y="3022"/>
                <a:ext cx="128" cy="255"/>
              </a:xfrm>
              <a:prstGeom prst="straightConnector1">
                <a:avLst/>
              </a:prstGeom>
              <a:noFill/>
              <a:ln w="19050">
                <a:solidFill>
                  <a:schemeClr val="tx1"/>
                </a:solidFill>
                <a:round/>
                <a:headEnd type="triangle" w="med" len="med"/>
                <a:tailEnd/>
              </a:ln>
            </p:spPr>
          </p:cxnSp>
        </p:grpSp>
        <p:sp>
          <p:nvSpPr>
            <p:cNvPr id="35" name="Rectangle 39"/>
            <p:cNvSpPr>
              <a:spLocks noChangeArrowheads="1"/>
            </p:cNvSpPr>
            <p:nvPr/>
          </p:nvSpPr>
          <p:spPr bwMode="auto">
            <a:xfrm rot="5400000">
              <a:off x="3969" y="3419"/>
              <a:ext cx="475" cy="204"/>
            </a:xfrm>
            <a:prstGeom prst="rect">
              <a:avLst/>
            </a:prstGeom>
            <a:solidFill>
              <a:srgbClr val="E0E0E0"/>
            </a:solidFill>
            <a:ln w="19050">
              <a:solidFill>
                <a:schemeClr val="tx1"/>
              </a:solidFill>
              <a:miter lim="800000"/>
              <a:headEnd/>
              <a:tailEnd/>
            </a:ln>
          </p:spPr>
          <p:txBody>
            <a:bodyPr rot="10800000" vert="eaVert" wrap="none" anchor="ctr">
              <a:prstTxWarp prst="textNoShape">
                <a:avLst/>
              </a:prstTxWarp>
            </a:bodyPr>
            <a:lstStyle/>
            <a:p>
              <a:pPr algn="ctr"/>
              <a:endParaRPr lang="en-US" sz="3600">
                <a:latin typeface="Linotype Syntax Com Regular" pitchFamily="-109" charset="0"/>
                <a:ea typeface="Linotype Syntax Com Regular" pitchFamily="-109" charset="0"/>
                <a:cs typeface="Linotype Syntax Com Regular" pitchFamily="-109" charset="0"/>
              </a:endParaRPr>
            </a:p>
          </p:txBody>
        </p:sp>
        <p:sp>
          <p:nvSpPr>
            <p:cNvPr id="36" name="Rectangle 40"/>
            <p:cNvSpPr>
              <a:spLocks noChangeArrowheads="1"/>
            </p:cNvSpPr>
            <p:nvPr/>
          </p:nvSpPr>
          <p:spPr bwMode="auto">
            <a:xfrm rot="5400000">
              <a:off x="4241" y="3419"/>
              <a:ext cx="475" cy="204"/>
            </a:xfrm>
            <a:prstGeom prst="rect">
              <a:avLst/>
            </a:prstGeom>
            <a:solidFill>
              <a:srgbClr val="E0E0E0"/>
            </a:solidFill>
            <a:ln w="19050">
              <a:solidFill>
                <a:schemeClr val="tx1"/>
              </a:solidFill>
              <a:miter lim="800000"/>
              <a:headEnd/>
              <a:tailEnd/>
            </a:ln>
          </p:spPr>
          <p:txBody>
            <a:bodyPr rot="10800000" vert="eaVert" wrap="none" anchor="ctr">
              <a:prstTxWarp prst="textNoShape">
                <a:avLst/>
              </a:prstTxWarp>
            </a:bodyPr>
            <a:lstStyle/>
            <a:p>
              <a:pPr algn="ctr"/>
              <a:endParaRPr lang="en-US" sz="3600">
                <a:latin typeface="Linotype Syntax Com Regular" pitchFamily="-109" charset="0"/>
                <a:ea typeface="Linotype Syntax Com Regular" pitchFamily="-109" charset="0"/>
                <a:cs typeface="Linotype Syntax Com Regular" pitchFamily="-109" charset="0"/>
              </a:endParaRPr>
            </a:p>
          </p:txBody>
        </p:sp>
        <p:cxnSp>
          <p:nvCxnSpPr>
            <p:cNvPr id="37" name="AutoShape 41"/>
            <p:cNvCxnSpPr>
              <a:cxnSpLocks noChangeShapeType="1"/>
              <a:stCxn id="35" idx="1"/>
            </p:cNvCxnSpPr>
            <p:nvPr/>
          </p:nvCxnSpPr>
          <p:spPr bwMode="auto">
            <a:xfrm flipV="1">
              <a:off x="4208" y="3022"/>
              <a:ext cx="144" cy="255"/>
            </a:xfrm>
            <a:prstGeom prst="straightConnector1">
              <a:avLst/>
            </a:prstGeom>
            <a:noFill/>
            <a:ln w="19050">
              <a:solidFill>
                <a:schemeClr val="tx1"/>
              </a:solidFill>
              <a:round/>
              <a:headEnd type="triangle" w="med" len="med"/>
              <a:tailEnd/>
            </a:ln>
          </p:spPr>
        </p:cxnSp>
        <p:cxnSp>
          <p:nvCxnSpPr>
            <p:cNvPr id="38" name="AutoShape 42"/>
            <p:cNvCxnSpPr>
              <a:cxnSpLocks noChangeShapeType="1"/>
              <a:stCxn id="36" idx="1"/>
            </p:cNvCxnSpPr>
            <p:nvPr/>
          </p:nvCxnSpPr>
          <p:spPr bwMode="auto">
            <a:xfrm flipH="1" flipV="1">
              <a:off x="4352" y="3022"/>
              <a:ext cx="128" cy="255"/>
            </a:xfrm>
            <a:prstGeom prst="straightConnector1">
              <a:avLst/>
            </a:prstGeom>
            <a:noFill/>
            <a:ln w="19050">
              <a:solidFill>
                <a:schemeClr val="tx1"/>
              </a:solidFill>
              <a:round/>
              <a:headEnd type="triangle" w="med" len="med"/>
              <a:tailEnd/>
            </a:ln>
          </p:spPr>
        </p:cxnSp>
        <p:grpSp>
          <p:nvGrpSpPr>
            <p:cNvPr id="39" name="Group 45"/>
            <p:cNvGrpSpPr>
              <a:grpSpLocks/>
            </p:cNvGrpSpPr>
            <p:nvPr/>
          </p:nvGrpSpPr>
          <p:grpSpPr bwMode="auto">
            <a:xfrm>
              <a:off x="3424" y="3022"/>
              <a:ext cx="476" cy="736"/>
              <a:chOff x="2699" y="3022"/>
              <a:chExt cx="476" cy="736"/>
            </a:xfrm>
          </p:grpSpPr>
          <p:sp>
            <p:nvSpPr>
              <p:cNvPr id="40" name="Rectangle 46"/>
              <p:cNvSpPr>
                <a:spLocks noChangeArrowheads="1"/>
              </p:cNvSpPr>
              <p:nvPr/>
            </p:nvSpPr>
            <p:spPr bwMode="auto">
              <a:xfrm rot="5400000">
                <a:off x="2563" y="3419"/>
                <a:ext cx="475" cy="204"/>
              </a:xfrm>
              <a:prstGeom prst="rect">
                <a:avLst/>
              </a:prstGeom>
              <a:solidFill>
                <a:srgbClr val="E0E0E0"/>
              </a:solidFill>
              <a:ln w="19050">
                <a:solidFill>
                  <a:schemeClr val="tx1"/>
                </a:solidFill>
                <a:miter lim="800000"/>
                <a:headEnd/>
                <a:tailEnd/>
              </a:ln>
            </p:spPr>
            <p:txBody>
              <a:bodyPr rot="10800000" vert="eaVert" wrap="none" anchor="ctr">
                <a:prstTxWarp prst="textNoShape">
                  <a:avLst/>
                </a:prstTxWarp>
              </a:bodyPr>
              <a:lstStyle/>
              <a:p>
                <a:pPr algn="ctr"/>
                <a:endParaRPr lang="en-US" sz="3600">
                  <a:latin typeface="Linotype Syntax Com Regular" pitchFamily="-109" charset="0"/>
                  <a:ea typeface="Linotype Syntax Com Regular" pitchFamily="-109" charset="0"/>
                  <a:cs typeface="Linotype Syntax Com Regular" pitchFamily="-109" charset="0"/>
                </a:endParaRPr>
              </a:p>
            </p:txBody>
          </p:sp>
          <p:sp>
            <p:nvSpPr>
              <p:cNvPr id="41" name="Rectangle 47"/>
              <p:cNvSpPr>
                <a:spLocks noChangeArrowheads="1"/>
              </p:cNvSpPr>
              <p:nvPr/>
            </p:nvSpPr>
            <p:spPr bwMode="auto">
              <a:xfrm rot="5400000">
                <a:off x="2835" y="3419"/>
                <a:ext cx="475" cy="204"/>
              </a:xfrm>
              <a:prstGeom prst="rect">
                <a:avLst/>
              </a:prstGeom>
              <a:solidFill>
                <a:srgbClr val="E0E0E0"/>
              </a:solidFill>
              <a:ln w="19050">
                <a:solidFill>
                  <a:schemeClr val="tx1"/>
                </a:solidFill>
                <a:miter lim="800000"/>
                <a:headEnd/>
                <a:tailEnd/>
              </a:ln>
            </p:spPr>
            <p:txBody>
              <a:bodyPr rot="10800000" vert="eaVert" wrap="none" anchor="ctr">
                <a:prstTxWarp prst="textNoShape">
                  <a:avLst/>
                </a:prstTxWarp>
              </a:bodyPr>
              <a:lstStyle/>
              <a:p>
                <a:pPr algn="ctr"/>
                <a:endParaRPr lang="en-US" sz="3600">
                  <a:latin typeface="Linotype Syntax Com Regular" pitchFamily="-109" charset="0"/>
                  <a:ea typeface="Linotype Syntax Com Regular" pitchFamily="-109" charset="0"/>
                  <a:cs typeface="Linotype Syntax Com Regular" pitchFamily="-109" charset="0"/>
                </a:endParaRPr>
              </a:p>
            </p:txBody>
          </p:sp>
          <p:cxnSp>
            <p:nvCxnSpPr>
              <p:cNvPr id="42" name="AutoShape 48"/>
              <p:cNvCxnSpPr>
                <a:cxnSpLocks noChangeShapeType="1"/>
                <a:stCxn id="40" idx="1"/>
              </p:cNvCxnSpPr>
              <p:nvPr/>
            </p:nvCxnSpPr>
            <p:spPr bwMode="auto">
              <a:xfrm flipV="1">
                <a:off x="2802" y="3022"/>
                <a:ext cx="144" cy="255"/>
              </a:xfrm>
              <a:prstGeom prst="straightConnector1">
                <a:avLst/>
              </a:prstGeom>
              <a:noFill/>
              <a:ln w="19050">
                <a:solidFill>
                  <a:schemeClr val="tx1"/>
                </a:solidFill>
                <a:round/>
                <a:headEnd type="triangle" w="med" len="med"/>
                <a:tailEnd/>
              </a:ln>
            </p:spPr>
          </p:cxnSp>
          <p:cxnSp>
            <p:nvCxnSpPr>
              <p:cNvPr id="43" name="AutoShape 49"/>
              <p:cNvCxnSpPr>
                <a:cxnSpLocks noChangeShapeType="1"/>
                <a:stCxn id="41" idx="1"/>
              </p:cNvCxnSpPr>
              <p:nvPr/>
            </p:nvCxnSpPr>
            <p:spPr bwMode="auto">
              <a:xfrm flipH="1" flipV="1">
                <a:off x="2946" y="3022"/>
                <a:ext cx="128" cy="255"/>
              </a:xfrm>
              <a:prstGeom prst="straightConnector1">
                <a:avLst/>
              </a:prstGeom>
              <a:noFill/>
              <a:ln w="19050">
                <a:solidFill>
                  <a:schemeClr val="tx1"/>
                </a:solidFill>
                <a:round/>
                <a:headEnd type="triangle" w="med" len="med"/>
                <a:tailEnd/>
              </a:ln>
            </p:spPr>
          </p:cxnSp>
        </p:grpSp>
      </p:grpSp>
    </p:spTree>
    <p:extLst>
      <p:ext uri="{BB962C8B-B14F-4D97-AF65-F5344CB8AC3E}">
        <p14:creationId xmlns:p14="http://schemas.microsoft.com/office/powerpoint/2010/main" val="76867682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25</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10" name="Text Box 5"/>
          <p:cNvSpPr txBox="1">
            <a:spLocks noChangeArrowheads="1"/>
          </p:cNvSpPr>
          <p:nvPr/>
        </p:nvSpPr>
        <p:spPr bwMode="auto">
          <a:xfrm>
            <a:off x="990600" y="228600"/>
            <a:ext cx="8153400" cy="954107"/>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Mathematisches Fachwissen (</a:t>
            </a:r>
            <a:r>
              <a:rPr lang="de-DE" sz="2800" dirty="0" err="1" smtClean="0">
                <a:solidFill>
                  <a:srgbClr val="7F7F7F"/>
                </a:solidFill>
                <a:latin typeface="Linotype Syntax Com Regular" pitchFamily="-65" charset="0"/>
                <a:ea typeface="Arial" pitchFamily="-65" charset="0"/>
                <a:cs typeface="Arial" pitchFamily="-65" charset="0"/>
              </a:rPr>
              <a:t>Content</a:t>
            </a:r>
            <a:r>
              <a:rPr lang="de-DE" sz="2800" dirty="0" smtClean="0">
                <a:solidFill>
                  <a:srgbClr val="7F7F7F"/>
                </a:solidFill>
                <a:latin typeface="Linotype Syntax Com Regular" pitchFamily="-65" charset="0"/>
                <a:ea typeface="Arial" pitchFamily="-65" charset="0"/>
                <a:cs typeface="Arial" pitchFamily="-65" charset="0"/>
              </a:rPr>
              <a:t> </a:t>
            </a:r>
            <a:r>
              <a:rPr lang="de-DE" sz="2800" dirty="0" err="1" smtClean="0">
                <a:solidFill>
                  <a:srgbClr val="7F7F7F"/>
                </a:solidFill>
                <a:latin typeface="Linotype Syntax Com Regular" pitchFamily="-65" charset="0"/>
                <a:ea typeface="Arial" pitchFamily="-65" charset="0"/>
                <a:cs typeface="Arial" pitchFamily="-65" charset="0"/>
              </a:rPr>
              <a:t>Knowledge</a:t>
            </a:r>
            <a:r>
              <a:rPr lang="de-DE" sz="2800" dirty="0" smtClean="0">
                <a:solidFill>
                  <a:srgbClr val="7F7F7F"/>
                </a:solidFill>
                <a:latin typeface="Linotype Syntax Com Regular" pitchFamily="-65" charset="0"/>
                <a:ea typeface="Arial" pitchFamily="-65" charset="0"/>
                <a:cs typeface="Arial" pitchFamily="-65" charset="0"/>
              </a:rPr>
              <a:t>)</a:t>
            </a:r>
            <a:endParaRPr lang="de-DE" sz="2800" dirty="0">
              <a:solidFill>
                <a:srgbClr val="7F7F7F"/>
              </a:solidFill>
              <a:latin typeface="Linotype Syntax Com Regular" pitchFamily="-65" charset="0"/>
              <a:ea typeface="Arial" pitchFamily="-65" charset="0"/>
              <a:cs typeface="Arial" pitchFamily="-65" charset="0"/>
            </a:endParaRPr>
          </a:p>
        </p:txBody>
      </p:sp>
      <p:sp>
        <p:nvSpPr>
          <p:cNvPr id="6" name="Rectangle 3"/>
          <p:cNvSpPr>
            <a:spLocks noChangeArrowheads="1"/>
          </p:cNvSpPr>
          <p:nvPr/>
        </p:nvSpPr>
        <p:spPr bwMode="auto">
          <a:xfrm>
            <a:off x="874713" y="4835525"/>
            <a:ext cx="2544762" cy="847725"/>
          </a:xfrm>
          <a:prstGeom prst="rect">
            <a:avLst/>
          </a:prstGeom>
          <a:noFill/>
          <a:ln w="12700">
            <a:solidFill>
              <a:schemeClr val="tx1"/>
            </a:solidFill>
            <a:miter lim="800000"/>
            <a:headEnd/>
            <a:tailEnd type="none" w="sm" len="sm"/>
          </a:ln>
        </p:spPr>
        <p:txBody>
          <a:bodyPr wrap="none" anchor="ctr">
            <a:prstTxWarp prst="textNoShape">
              <a:avLst/>
            </a:prstTxWarp>
          </a:bodyPr>
          <a:lstStyle/>
          <a:p>
            <a:pPr algn="ctr">
              <a:spcBef>
                <a:spcPct val="20000"/>
              </a:spcBef>
              <a:buClr>
                <a:schemeClr val="tx1"/>
              </a:buClr>
              <a:buFont typeface="Wingdings" pitchFamily="-109" charset="2"/>
              <a:buNone/>
            </a:pPr>
            <a:r>
              <a:rPr lang="de-DE" sz="2000">
                <a:solidFill>
                  <a:srgbClr val="000090"/>
                </a:solidFill>
                <a:latin typeface="Linotype Syntax Com Regular" pitchFamily="-109" charset="0"/>
                <a:ea typeface="Arial" pitchFamily="-109" charset="0"/>
              </a:rPr>
              <a:t>Alltagswissen</a:t>
            </a:r>
          </a:p>
          <a:p>
            <a:pPr algn="ctr">
              <a:spcBef>
                <a:spcPct val="20000"/>
              </a:spcBef>
              <a:buClr>
                <a:schemeClr val="tx1"/>
              </a:buClr>
              <a:buFont typeface="Wingdings" pitchFamily="-109" charset="2"/>
              <a:buNone/>
            </a:pPr>
            <a:r>
              <a:rPr lang="de-DE" sz="2000">
                <a:solidFill>
                  <a:srgbClr val="000090"/>
                </a:solidFill>
                <a:latin typeface="Linotype Syntax Com Regular" pitchFamily="-109" charset="0"/>
                <a:ea typeface="Arial" pitchFamily="-109" charset="0"/>
              </a:rPr>
              <a:t>Mathematik</a:t>
            </a:r>
          </a:p>
        </p:txBody>
      </p:sp>
      <p:sp>
        <p:nvSpPr>
          <p:cNvPr id="7" name="Rectangle 4"/>
          <p:cNvSpPr>
            <a:spLocks noChangeArrowheads="1"/>
          </p:cNvSpPr>
          <p:nvPr/>
        </p:nvSpPr>
        <p:spPr bwMode="auto">
          <a:xfrm>
            <a:off x="900113" y="3898900"/>
            <a:ext cx="2519362" cy="720725"/>
          </a:xfrm>
          <a:prstGeom prst="rect">
            <a:avLst/>
          </a:prstGeom>
          <a:noFill/>
          <a:ln w="12700">
            <a:solidFill>
              <a:schemeClr val="tx1"/>
            </a:solidFill>
            <a:miter lim="800000"/>
            <a:headEnd/>
            <a:tailEnd type="none" w="sm" len="sm"/>
          </a:ln>
        </p:spPr>
        <p:txBody>
          <a:bodyPr wrap="none" anchor="ctr">
            <a:prstTxWarp prst="textNoShape">
              <a:avLst/>
            </a:prstTxWarp>
          </a:bodyPr>
          <a:lstStyle/>
          <a:p>
            <a:pPr algn="ctr">
              <a:spcBef>
                <a:spcPct val="50000"/>
              </a:spcBef>
              <a:buClr>
                <a:schemeClr val="tx1"/>
              </a:buClr>
              <a:buFont typeface="Wingdings" pitchFamily="-109" charset="2"/>
              <a:buNone/>
            </a:pPr>
            <a:r>
              <a:rPr lang="de-DE" sz="2000">
                <a:solidFill>
                  <a:srgbClr val="000090"/>
                </a:solidFill>
                <a:latin typeface="Linotype Syntax Com Regular" pitchFamily="-109" charset="0"/>
                <a:ea typeface="Arial" pitchFamily="-109" charset="0"/>
              </a:rPr>
              <a:t>Schulwissen</a:t>
            </a:r>
          </a:p>
        </p:txBody>
      </p:sp>
      <p:sp>
        <p:nvSpPr>
          <p:cNvPr id="8" name="Text Box 5"/>
          <p:cNvSpPr txBox="1">
            <a:spLocks noChangeArrowheads="1"/>
          </p:cNvSpPr>
          <p:nvPr/>
        </p:nvSpPr>
        <p:spPr bwMode="auto">
          <a:xfrm>
            <a:off x="3886200" y="3352800"/>
            <a:ext cx="4089400" cy="862013"/>
          </a:xfrm>
          <a:prstGeom prst="rect">
            <a:avLst/>
          </a:prstGeom>
          <a:noFill/>
          <a:ln w="12700">
            <a:noFill/>
            <a:miter lim="800000"/>
            <a:headEnd/>
            <a:tailEnd type="none" w="sm" len="sm"/>
          </a:ln>
        </p:spPr>
        <p:txBody>
          <a:bodyPr>
            <a:prstTxWarp prst="textNoShape">
              <a:avLst/>
            </a:prstTxWarp>
            <a:spAutoFit/>
          </a:bodyPr>
          <a:lstStyle/>
          <a:p>
            <a:pPr algn="ctr">
              <a:spcBef>
                <a:spcPct val="50000"/>
              </a:spcBef>
              <a:buClr>
                <a:schemeClr val="tx1"/>
              </a:buClr>
              <a:buFont typeface="Wingdings" pitchFamily="-109" charset="2"/>
              <a:buNone/>
            </a:pPr>
            <a:r>
              <a:rPr lang="de-DE" sz="2000">
                <a:solidFill>
                  <a:srgbClr val="000090"/>
                </a:solidFill>
                <a:latin typeface="Linotype Syntax Com Regular" pitchFamily="-109" charset="0"/>
                <a:ea typeface="Arial" pitchFamily="-109" charset="0"/>
              </a:rPr>
              <a:t>Typen des Fachwissens</a:t>
            </a:r>
          </a:p>
          <a:p>
            <a:pPr algn="ctr">
              <a:spcBef>
                <a:spcPct val="50000"/>
              </a:spcBef>
              <a:buClr>
                <a:schemeClr val="tx1"/>
              </a:buClr>
              <a:buFont typeface="Wingdings" pitchFamily="-109" charset="2"/>
              <a:buNone/>
            </a:pPr>
            <a:r>
              <a:rPr lang="de-DE" sz="2000">
                <a:solidFill>
                  <a:srgbClr val="000090"/>
                </a:solidFill>
                <a:latin typeface="Linotype Syntax Com Regular" pitchFamily="-109" charset="0"/>
                <a:ea typeface="Arial" pitchFamily="-109" charset="0"/>
              </a:rPr>
              <a:t>(Baumert u.a., Shulman)</a:t>
            </a:r>
          </a:p>
        </p:txBody>
      </p:sp>
      <p:sp>
        <p:nvSpPr>
          <p:cNvPr id="9" name="Rectangle 6"/>
          <p:cNvSpPr>
            <a:spLocks noChangeArrowheads="1"/>
          </p:cNvSpPr>
          <p:nvPr/>
        </p:nvSpPr>
        <p:spPr bwMode="auto">
          <a:xfrm>
            <a:off x="900113" y="2459038"/>
            <a:ext cx="2519362" cy="1223962"/>
          </a:xfrm>
          <a:prstGeom prst="rect">
            <a:avLst/>
          </a:prstGeom>
          <a:solidFill>
            <a:srgbClr val="9FCFFF"/>
          </a:solidFill>
          <a:ln w="12700">
            <a:solidFill>
              <a:schemeClr val="tx1"/>
            </a:solidFill>
            <a:miter lim="800000"/>
            <a:headEnd/>
            <a:tailEnd type="none" w="sm" len="sm"/>
          </a:ln>
        </p:spPr>
        <p:txBody>
          <a:bodyPr wrap="none" anchor="ctr">
            <a:prstTxWarp prst="textNoShape">
              <a:avLst/>
            </a:prstTxWarp>
          </a:bodyPr>
          <a:lstStyle/>
          <a:p>
            <a:pPr algn="ctr">
              <a:buClr>
                <a:schemeClr val="tx1"/>
              </a:buClr>
              <a:buFont typeface="Wingdings" pitchFamily="-109" charset="2"/>
              <a:buNone/>
            </a:pPr>
            <a:r>
              <a:rPr lang="de-DE" sz="2000">
                <a:solidFill>
                  <a:srgbClr val="000090"/>
                </a:solidFill>
                <a:latin typeface="Linotype Syntax Com Regular" pitchFamily="-109" charset="0"/>
                <a:ea typeface="Arial" pitchFamily="-109" charset="0"/>
              </a:rPr>
              <a:t>Profundes</a:t>
            </a:r>
          </a:p>
          <a:p>
            <a:pPr algn="ctr">
              <a:buClr>
                <a:schemeClr val="tx1"/>
              </a:buClr>
              <a:buFont typeface="Wingdings" pitchFamily="-109" charset="2"/>
              <a:buNone/>
            </a:pPr>
            <a:r>
              <a:rPr lang="de-DE" sz="2000">
                <a:solidFill>
                  <a:srgbClr val="000090"/>
                </a:solidFill>
                <a:latin typeface="Linotype Syntax Com Regular" pitchFamily="-109" charset="0"/>
                <a:ea typeface="Arial" pitchFamily="-109" charset="0"/>
              </a:rPr>
              <a:t>mathematisches </a:t>
            </a:r>
          </a:p>
          <a:p>
            <a:pPr algn="ctr">
              <a:buClr>
                <a:schemeClr val="tx1"/>
              </a:buClr>
              <a:buFont typeface="Wingdings" pitchFamily="-109" charset="2"/>
              <a:buNone/>
            </a:pPr>
            <a:r>
              <a:rPr lang="de-DE" sz="2000">
                <a:solidFill>
                  <a:srgbClr val="000090"/>
                </a:solidFill>
                <a:latin typeface="Linotype Syntax Com Regular" pitchFamily="-109" charset="0"/>
                <a:ea typeface="Arial" pitchFamily="-109" charset="0"/>
              </a:rPr>
              <a:t>Verständnis</a:t>
            </a:r>
          </a:p>
          <a:p>
            <a:pPr algn="ctr">
              <a:buClr>
                <a:schemeClr val="tx1"/>
              </a:buClr>
              <a:buFont typeface="Wingdings" pitchFamily="-109" charset="2"/>
              <a:buNone/>
            </a:pPr>
            <a:r>
              <a:rPr lang="de-DE" sz="2000">
                <a:solidFill>
                  <a:srgbClr val="000090"/>
                </a:solidFill>
                <a:latin typeface="Linotype Syntax Com Regular" pitchFamily="-109" charset="0"/>
                <a:ea typeface="Arial" pitchFamily="-109" charset="0"/>
              </a:rPr>
              <a:t>des Schulstoffs*</a:t>
            </a:r>
          </a:p>
        </p:txBody>
      </p:sp>
      <p:sp>
        <p:nvSpPr>
          <p:cNvPr id="12" name="AutoShape 7"/>
          <p:cNvSpPr>
            <a:spLocks/>
          </p:cNvSpPr>
          <p:nvPr/>
        </p:nvSpPr>
        <p:spPr bwMode="auto">
          <a:xfrm>
            <a:off x="3657600" y="1524000"/>
            <a:ext cx="660400" cy="4124325"/>
          </a:xfrm>
          <a:prstGeom prst="rightBrace">
            <a:avLst>
              <a:gd name="adj1" fmla="val 156130"/>
              <a:gd name="adj2" fmla="val 50000"/>
            </a:avLst>
          </a:prstGeom>
          <a:noFill/>
          <a:ln w="12700">
            <a:solidFill>
              <a:schemeClr val="tx1"/>
            </a:solidFill>
            <a:round/>
            <a:headEnd/>
            <a:tailEnd type="triangle" w="sm" len="sm"/>
          </a:ln>
        </p:spPr>
        <p:txBody>
          <a:bodyPr wrap="none" anchor="ctr">
            <a:prstTxWarp prst="textNoShape">
              <a:avLst/>
            </a:prstTxWarp>
          </a:bodyPr>
          <a:lstStyle/>
          <a:p>
            <a:endParaRPr lang="de-DE" sz="2000">
              <a:latin typeface="Linotype Syntax Com Regular" pitchFamily="-109" charset="0"/>
              <a:ea typeface="Arial" pitchFamily="-109" charset="0"/>
            </a:endParaRPr>
          </a:p>
        </p:txBody>
      </p:sp>
      <p:sp>
        <p:nvSpPr>
          <p:cNvPr id="13" name="Text Box 8"/>
          <p:cNvSpPr txBox="1">
            <a:spLocks noChangeArrowheads="1"/>
          </p:cNvSpPr>
          <p:nvPr/>
        </p:nvSpPr>
        <p:spPr bwMode="auto">
          <a:xfrm>
            <a:off x="900113" y="1595438"/>
            <a:ext cx="2519362" cy="708025"/>
          </a:xfrm>
          <a:prstGeom prst="rect">
            <a:avLst/>
          </a:prstGeom>
          <a:noFill/>
          <a:ln w="9525">
            <a:solidFill>
              <a:schemeClr val="tx1"/>
            </a:solidFill>
            <a:miter lim="800000"/>
            <a:headEnd/>
            <a:tailEnd/>
          </a:ln>
        </p:spPr>
        <p:txBody>
          <a:bodyPr>
            <a:prstTxWarp prst="textNoShape">
              <a:avLst/>
            </a:prstTxWarp>
            <a:spAutoFit/>
          </a:bodyPr>
          <a:lstStyle/>
          <a:p>
            <a:pPr algn="ctr"/>
            <a:r>
              <a:rPr lang="de-DE" sz="2000">
                <a:solidFill>
                  <a:srgbClr val="000090"/>
                </a:solidFill>
                <a:latin typeface="Linotype Syntax Com Regular" pitchFamily="-109" charset="0"/>
                <a:ea typeface="Arial" pitchFamily="-109" charset="0"/>
              </a:rPr>
              <a:t>Akademisches</a:t>
            </a:r>
          </a:p>
          <a:p>
            <a:pPr algn="ctr"/>
            <a:r>
              <a:rPr lang="de-DE" sz="2000">
                <a:solidFill>
                  <a:srgbClr val="000090"/>
                </a:solidFill>
                <a:latin typeface="Linotype Syntax Com Regular" pitchFamily="-109" charset="0"/>
                <a:ea typeface="Arial" pitchFamily="-109" charset="0"/>
              </a:rPr>
              <a:t>Forschungswissen</a:t>
            </a:r>
          </a:p>
        </p:txBody>
      </p:sp>
      <p:sp>
        <p:nvSpPr>
          <p:cNvPr id="14" name="Text Box 9"/>
          <p:cNvSpPr txBox="1">
            <a:spLocks noChangeArrowheads="1"/>
          </p:cNvSpPr>
          <p:nvPr/>
        </p:nvSpPr>
        <p:spPr bwMode="auto">
          <a:xfrm>
            <a:off x="990600" y="6096000"/>
            <a:ext cx="4267200" cy="307975"/>
          </a:xfrm>
          <a:prstGeom prst="rect">
            <a:avLst/>
          </a:prstGeom>
          <a:noFill/>
          <a:ln w="9525">
            <a:noFill/>
            <a:miter lim="800000"/>
            <a:headEnd/>
            <a:tailEnd/>
          </a:ln>
        </p:spPr>
        <p:txBody>
          <a:bodyPr>
            <a:prstTxWarp prst="textNoShape">
              <a:avLst/>
            </a:prstTxWarp>
            <a:spAutoFit/>
          </a:bodyPr>
          <a:lstStyle/>
          <a:p>
            <a:r>
              <a:rPr lang="de-DE" sz="1400">
                <a:solidFill>
                  <a:srgbClr val="000090"/>
                </a:solidFill>
                <a:latin typeface="Linotype Syntax Com Regular" pitchFamily="-109" charset="0"/>
                <a:ea typeface="Arial" pitchFamily="-109" charset="0"/>
              </a:rPr>
              <a:t>*Elementarmathematik vom höheren Standpunkt</a:t>
            </a:r>
          </a:p>
        </p:txBody>
      </p:sp>
      <p:cxnSp>
        <p:nvCxnSpPr>
          <p:cNvPr id="15" name="Gerade Verbindung 12"/>
          <p:cNvCxnSpPr>
            <a:cxnSpLocks noChangeShapeType="1"/>
          </p:cNvCxnSpPr>
          <p:nvPr/>
        </p:nvCxnSpPr>
        <p:spPr bwMode="auto">
          <a:xfrm>
            <a:off x="1066800" y="6094413"/>
            <a:ext cx="1219200" cy="1587"/>
          </a:xfrm>
          <a:prstGeom prst="line">
            <a:avLst/>
          </a:prstGeom>
          <a:noFill/>
          <a:ln w="9525">
            <a:solidFill>
              <a:schemeClr val="tx1"/>
            </a:solidFill>
            <a:round/>
            <a:headEnd/>
            <a:tailEnd/>
          </a:ln>
        </p:spPr>
      </p:cxnSp>
    </p:spTree>
    <p:extLst>
      <p:ext uri="{BB962C8B-B14F-4D97-AF65-F5344CB8AC3E}">
        <p14:creationId xmlns:p14="http://schemas.microsoft.com/office/powerpoint/2010/main" val="23072585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26</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10" name="Text Box 5"/>
          <p:cNvSpPr txBox="1">
            <a:spLocks noChangeArrowheads="1"/>
          </p:cNvSpPr>
          <p:nvPr/>
        </p:nvSpPr>
        <p:spPr bwMode="auto">
          <a:xfrm>
            <a:off x="990600" y="228600"/>
            <a:ext cx="8153400" cy="954107"/>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Fachdidaktisches Wissen (</a:t>
            </a:r>
            <a:r>
              <a:rPr lang="de-DE" sz="2800" dirty="0" err="1" smtClean="0">
                <a:solidFill>
                  <a:srgbClr val="7F7F7F"/>
                </a:solidFill>
                <a:latin typeface="Linotype Syntax Com Regular" pitchFamily="-65" charset="0"/>
                <a:ea typeface="Arial" pitchFamily="-65" charset="0"/>
                <a:cs typeface="Arial" pitchFamily="-65" charset="0"/>
              </a:rPr>
              <a:t>Pedagogical</a:t>
            </a:r>
            <a:r>
              <a:rPr lang="de-DE" sz="2800" dirty="0" smtClean="0">
                <a:solidFill>
                  <a:srgbClr val="7F7F7F"/>
                </a:solidFill>
                <a:latin typeface="Linotype Syntax Com Regular" pitchFamily="-65" charset="0"/>
                <a:ea typeface="Arial" pitchFamily="-65" charset="0"/>
                <a:cs typeface="Arial" pitchFamily="-65" charset="0"/>
              </a:rPr>
              <a:t> </a:t>
            </a:r>
            <a:br>
              <a:rPr lang="de-DE" sz="2800" dirty="0" smtClean="0">
                <a:solidFill>
                  <a:srgbClr val="7F7F7F"/>
                </a:solidFill>
                <a:latin typeface="Linotype Syntax Com Regular" pitchFamily="-65" charset="0"/>
                <a:ea typeface="Arial" pitchFamily="-65" charset="0"/>
                <a:cs typeface="Arial" pitchFamily="-65" charset="0"/>
              </a:rPr>
            </a:br>
            <a:r>
              <a:rPr lang="de-DE" sz="2800" dirty="0" err="1" smtClean="0">
                <a:solidFill>
                  <a:srgbClr val="7F7F7F"/>
                </a:solidFill>
                <a:latin typeface="Linotype Syntax Com Regular" pitchFamily="-65" charset="0"/>
                <a:ea typeface="Arial" pitchFamily="-65" charset="0"/>
                <a:cs typeface="Arial" pitchFamily="-65" charset="0"/>
              </a:rPr>
              <a:t>Content</a:t>
            </a:r>
            <a:r>
              <a:rPr lang="de-DE" sz="2800" dirty="0" smtClean="0">
                <a:solidFill>
                  <a:srgbClr val="7F7F7F"/>
                </a:solidFill>
                <a:latin typeface="Linotype Syntax Com Regular" pitchFamily="-65" charset="0"/>
                <a:ea typeface="Arial" pitchFamily="-65" charset="0"/>
                <a:cs typeface="Arial" pitchFamily="-65" charset="0"/>
              </a:rPr>
              <a:t> </a:t>
            </a:r>
            <a:r>
              <a:rPr lang="de-DE" sz="2800" dirty="0" err="1" smtClean="0">
                <a:solidFill>
                  <a:srgbClr val="7F7F7F"/>
                </a:solidFill>
                <a:latin typeface="Linotype Syntax Com Regular" pitchFamily="-65" charset="0"/>
                <a:ea typeface="Arial" pitchFamily="-65" charset="0"/>
                <a:cs typeface="Arial" pitchFamily="-65" charset="0"/>
              </a:rPr>
              <a:t>Knowledge</a:t>
            </a:r>
            <a:r>
              <a:rPr lang="de-DE" sz="2800" dirty="0" smtClean="0">
                <a:solidFill>
                  <a:srgbClr val="7F7F7F"/>
                </a:solidFill>
                <a:latin typeface="Linotype Syntax Com Regular" pitchFamily="-65" charset="0"/>
                <a:ea typeface="Arial" pitchFamily="-65" charset="0"/>
                <a:cs typeface="Arial" pitchFamily="-65" charset="0"/>
              </a:rPr>
              <a:t>)</a:t>
            </a:r>
            <a:endParaRPr lang="de-DE" sz="2800" dirty="0">
              <a:solidFill>
                <a:srgbClr val="7F7F7F"/>
              </a:solidFill>
              <a:latin typeface="Linotype Syntax Com Regular" pitchFamily="-65" charset="0"/>
              <a:ea typeface="Arial" pitchFamily="-65" charset="0"/>
              <a:cs typeface="Arial" pitchFamily="-65" charset="0"/>
            </a:endParaRPr>
          </a:p>
        </p:txBody>
      </p:sp>
      <p:sp>
        <p:nvSpPr>
          <p:cNvPr id="16" name="Rectangle 3"/>
          <p:cNvSpPr txBox="1">
            <a:spLocks noChangeArrowheads="1"/>
          </p:cNvSpPr>
          <p:nvPr/>
        </p:nvSpPr>
        <p:spPr bwMode="auto">
          <a:xfrm>
            <a:off x="684213" y="1828800"/>
            <a:ext cx="7772400" cy="4032250"/>
          </a:xfrm>
          <a:prstGeom prst="rect">
            <a:avLst/>
          </a:prstGeom>
          <a:noFill/>
          <a:ln w="38100">
            <a:miter lim="800000"/>
            <a:headEnd/>
            <a:tailEnd/>
          </a:ln>
        </p:spPr>
        <p:txBody>
          <a:bodyPr>
            <a:prstTxWarp prst="textNoShape">
              <a:avLst/>
            </a:prstTxWarp>
          </a:bodyPr>
          <a:lstStyle/>
          <a:p>
            <a:pPr marL="342900" marR="0" lvl="0" indent="-342900" algn="l" defTabSz="914400" rtl="0" eaLnBrk="1" fontAlgn="auto" latinLnBrk="0" hangingPunct="1">
              <a:lnSpc>
                <a:spcPct val="130000"/>
              </a:lnSpc>
              <a:spcBef>
                <a:spcPct val="20000"/>
              </a:spcBef>
              <a:spcAft>
                <a:spcPts val="0"/>
              </a:spcAft>
              <a:buClrTx/>
              <a:buSzTx/>
              <a:buFontTx/>
              <a:buNone/>
              <a:tabLst/>
              <a:defRPr/>
            </a:pPr>
            <a:r>
              <a:rPr kumimoji="0" lang="en-US" sz="2400" b="0" i="0" u="none" strike="noStrike" kern="1200" cap="none" spc="0" normalizeH="0" baseline="0" noProof="0" smtClean="0">
                <a:ln>
                  <a:noFill/>
                </a:ln>
                <a:solidFill>
                  <a:schemeClr val="accent1">
                    <a:lumMod val="50000"/>
                  </a:schemeClr>
                </a:solidFill>
                <a:effectLst/>
                <a:uLnTx/>
                <a:uFillTx/>
                <a:latin typeface="Linotype Syntax Com Regular" pitchFamily="-109" charset="0"/>
                <a:ea typeface="Arial" pitchFamily="-109" charset="0"/>
                <a:cs typeface="+mn-cs"/>
              </a:rPr>
              <a:t>   </a:t>
            </a:r>
          </a:p>
          <a:p>
            <a:pPr marL="342900" marR="0" lvl="0" indent="-342900" algn="l" defTabSz="914400" rtl="0" eaLnBrk="1" fontAlgn="auto" latinLnBrk="0" hangingPunct="1">
              <a:lnSpc>
                <a:spcPct val="130000"/>
              </a:lnSpc>
              <a:spcBef>
                <a:spcPct val="20000"/>
              </a:spcBef>
              <a:spcAft>
                <a:spcPts val="0"/>
              </a:spcAft>
              <a:buClrTx/>
              <a:buSzTx/>
              <a:buFontTx/>
              <a:buNone/>
              <a:tabLst/>
              <a:defRPr/>
            </a:pPr>
            <a:r>
              <a:rPr kumimoji="0" lang="en-US" sz="2400" b="0" i="0" u="none" strike="noStrike" kern="1200" cap="none" spc="0" normalizeH="0" baseline="0" noProof="0" smtClean="0">
                <a:ln>
                  <a:noFill/>
                </a:ln>
                <a:solidFill>
                  <a:schemeClr val="accent1">
                    <a:lumMod val="50000"/>
                  </a:schemeClr>
                </a:solidFill>
                <a:effectLst/>
                <a:uLnTx/>
                <a:uFillTx/>
                <a:latin typeface="Linotype Syntax Com Regular" pitchFamily="-109" charset="0"/>
                <a:ea typeface="Arial" pitchFamily="-109" charset="0"/>
                <a:cs typeface="+mn-cs"/>
              </a:rPr>
              <a:t>	Fachdidaktisches Wissen ist pädagogisch-psychologisch orientiertes mathematisches Wissen darüber, wie Mathematik Schülerinnen und Schülern zugänglich gemacht werden kann.</a:t>
            </a:r>
            <a:endParaRPr kumimoji="0" lang="en-US" sz="2400" b="0" i="0" u="none" strike="noStrike" kern="1200" cap="none" spc="0" normalizeH="0" baseline="0" noProof="0" dirty="0">
              <a:ln>
                <a:noFill/>
              </a:ln>
              <a:solidFill>
                <a:schemeClr val="accent1">
                  <a:lumMod val="50000"/>
                </a:schemeClr>
              </a:solidFill>
              <a:effectLst/>
              <a:uLnTx/>
              <a:uFillTx/>
              <a:latin typeface="Linotype Syntax Com Regular" pitchFamily="-109" charset="0"/>
              <a:ea typeface="Arial" pitchFamily="-109" charset="0"/>
              <a:cs typeface="+mn-cs"/>
            </a:endParaRPr>
          </a:p>
        </p:txBody>
      </p:sp>
    </p:spTree>
    <p:extLst>
      <p:ext uri="{BB962C8B-B14F-4D97-AF65-F5344CB8AC3E}">
        <p14:creationId xmlns:p14="http://schemas.microsoft.com/office/powerpoint/2010/main" val="283284554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27</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10" name="Text Box 5"/>
          <p:cNvSpPr txBox="1">
            <a:spLocks noChangeArrowheads="1"/>
          </p:cNvSpPr>
          <p:nvPr/>
        </p:nvSpPr>
        <p:spPr bwMode="auto">
          <a:xfrm>
            <a:off x="990600" y="228600"/>
            <a:ext cx="8153400" cy="954107"/>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err="1" smtClean="0">
                <a:solidFill>
                  <a:srgbClr val="7F7F7F"/>
                </a:solidFill>
                <a:latin typeface="Linotype Syntax Com Regular" pitchFamily="-65" charset="0"/>
                <a:ea typeface="Arial" pitchFamily="-65" charset="0"/>
                <a:cs typeface="Arial" pitchFamily="-65" charset="0"/>
              </a:rPr>
              <a:t>Beispielitem</a:t>
            </a:r>
            <a:r>
              <a:rPr lang="de-DE" sz="2800" dirty="0" smtClean="0">
                <a:solidFill>
                  <a:srgbClr val="7F7F7F"/>
                </a:solidFill>
                <a:latin typeface="Linotype Syntax Com Regular" pitchFamily="-65" charset="0"/>
                <a:ea typeface="Arial" pitchFamily="-65" charset="0"/>
                <a:cs typeface="Arial" pitchFamily="-65" charset="0"/>
              </a:rPr>
              <a:t> zur Feststellung des </a:t>
            </a:r>
            <a:br>
              <a:rPr lang="de-DE" sz="2800" dirty="0" smtClean="0">
                <a:solidFill>
                  <a:srgbClr val="7F7F7F"/>
                </a:solidFill>
                <a:latin typeface="Linotype Syntax Com Regular" pitchFamily="-65" charset="0"/>
                <a:ea typeface="Arial" pitchFamily="-65" charset="0"/>
                <a:cs typeface="Arial" pitchFamily="-65" charset="0"/>
              </a:rPr>
            </a:br>
            <a:r>
              <a:rPr lang="de-DE" sz="2800" dirty="0" smtClean="0">
                <a:solidFill>
                  <a:srgbClr val="7F7F7F"/>
                </a:solidFill>
                <a:latin typeface="Linotype Syntax Com Regular" pitchFamily="-65" charset="0"/>
                <a:ea typeface="Arial" pitchFamily="-65" charset="0"/>
                <a:cs typeface="Arial" pitchFamily="-65" charset="0"/>
              </a:rPr>
              <a:t>Fachwissens</a:t>
            </a:r>
            <a:endParaRPr lang="de-DE" sz="2800" dirty="0">
              <a:solidFill>
                <a:srgbClr val="7F7F7F"/>
              </a:solidFill>
              <a:latin typeface="Linotype Syntax Com Regular" pitchFamily="-65" charset="0"/>
              <a:ea typeface="Arial" pitchFamily="-65" charset="0"/>
              <a:cs typeface="Arial" pitchFamily="-65" charset="0"/>
            </a:endParaRPr>
          </a:p>
        </p:txBody>
      </p:sp>
      <p:sp>
        <p:nvSpPr>
          <p:cNvPr id="6" name="Text Box 3"/>
          <p:cNvSpPr txBox="1">
            <a:spLocks noChangeArrowheads="1"/>
          </p:cNvSpPr>
          <p:nvPr/>
        </p:nvSpPr>
        <p:spPr bwMode="auto">
          <a:xfrm>
            <a:off x="2008188" y="2133600"/>
            <a:ext cx="4926012" cy="3416320"/>
          </a:xfrm>
          <a:prstGeom prst="rect">
            <a:avLst/>
          </a:prstGeom>
          <a:solidFill>
            <a:srgbClr val="000090"/>
          </a:solidFill>
          <a:ln w="38100">
            <a:solidFill>
              <a:srgbClr val="000090"/>
            </a:solidFill>
            <a:miter lim="800000"/>
            <a:headEnd/>
            <a:tailEnd type="none" w="sm" len="sm"/>
          </a:ln>
        </p:spPr>
        <p:txBody>
          <a:bodyPr>
            <a:prstTxWarp prst="textNoShape">
              <a:avLst/>
            </a:prstTxWarp>
            <a:spAutoFit/>
          </a:bodyPr>
          <a:lstStyle/>
          <a:p>
            <a:pPr>
              <a:spcBef>
                <a:spcPct val="50000"/>
              </a:spcBef>
              <a:buClr>
                <a:schemeClr val="tx1"/>
              </a:buClr>
              <a:buFont typeface="Wingdings" pitchFamily="-109" charset="2"/>
              <a:buNone/>
            </a:pPr>
            <a:endParaRPr lang="de-DE" sz="2400">
              <a:solidFill>
                <a:schemeClr val="bg1"/>
              </a:solidFill>
              <a:latin typeface="Linotype Syntax Com Regular"/>
              <a:cs typeface="Linotype Syntax Com Regular"/>
            </a:endParaRPr>
          </a:p>
          <a:p>
            <a:pPr algn="ctr">
              <a:spcBef>
                <a:spcPct val="50000"/>
              </a:spcBef>
              <a:buClr>
                <a:schemeClr val="tx1"/>
              </a:buClr>
              <a:buFont typeface="Wingdings" pitchFamily="-109" charset="2"/>
              <a:buNone/>
            </a:pPr>
            <a:endParaRPr lang="de-DE" sz="2400">
              <a:solidFill>
                <a:schemeClr val="bg1"/>
              </a:solidFill>
              <a:latin typeface="Linotype Syntax Com Regular"/>
              <a:cs typeface="Linotype Syntax Com Regular"/>
            </a:endParaRPr>
          </a:p>
          <a:p>
            <a:pPr algn="ctr">
              <a:spcBef>
                <a:spcPct val="50000"/>
              </a:spcBef>
              <a:buClr>
                <a:schemeClr val="tx1"/>
              </a:buClr>
              <a:buFont typeface="Wingdings" pitchFamily="-109" charset="2"/>
              <a:buNone/>
            </a:pPr>
            <a:r>
              <a:rPr lang="de-DE" sz="2400">
                <a:solidFill>
                  <a:srgbClr val="EFEFF5"/>
                </a:solidFill>
                <a:latin typeface="Linotype Syntax Com Regular"/>
                <a:cs typeface="Linotype Syntax Com Regular"/>
              </a:rPr>
              <a:t>Gilt 0,999999.... = 1 ? </a:t>
            </a:r>
            <a:br>
              <a:rPr lang="de-DE" sz="2400">
                <a:solidFill>
                  <a:srgbClr val="EFEFF5"/>
                </a:solidFill>
                <a:latin typeface="Linotype Syntax Com Regular"/>
                <a:cs typeface="Linotype Syntax Com Regular"/>
              </a:rPr>
            </a:br>
            <a:r>
              <a:rPr lang="de-DE" sz="2400">
                <a:solidFill>
                  <a:srgbClr val="EFEFF5"/>
                </a:solidFill>
                <a:latin typeface="Linotype Syntax Com Regular"/>
                <a:cs typeface="Linotype Syntax Com Regular"/>
              </a:rPr>
              <a:t>Bitte begründen Sie Ihre Entscheidung!</a:t>
            </a:r>
          </a:p>
          <a:p>
            <a:pPr>
              <a:spcBef>
                <a:spcPct val="50000"/>
              </a:spcBef>
              <a:buClr>
                <a:schemeClr val="tx1"/>
              </a:buClr>
              <a:buFont typeface="Wingdings" pitchFamily="-109" charset="2"/>
              <a:buNone/>
            </a:pPr>
            <a:endParaRPr lang="de-DE" sz="2400">
              <a:solidFill>
                <a:schemeClr val="bg1"/>
              </a:solidFill>
              <a:latin typeface="Linotype Syntax Com Regular"/>
              <a:cs typeface="Linotype Syntax Com Regular"/>
            </a:endParaRPr>
          </a:p>
          <a:p>
            <a:pPr>
              <a:spcBef>
                <a:spcPct val="50000"/>
              </a:spcBef>
              <a:buClr>
                <a:schemeClr val="tx1"/>
              </a:buClr>
              <a:buFont typeface="Wingdings" pitchFamily="-109" charset="2"/>
              <a:buNone/>
            </a:pPr>
            <a:r>
              <a:rPr lang="de-DE" sz="2400">
                <a:solidFill>
                  <a:schemeClr val="bg1"/>
                </a:solidFill>
                <a:latin typeface="Linotype Syntax Com Regular"/>
                <a:cs typeface="Linotype Syntax Com Regular"/>
              </a:rPr>
              <a:t> </a:t>
            </a:r>
          </a:p>
        </p:txBody>
      </p:sp>
    </p:spTree>
    <p:extLst>
      <p:ext uri="{BB962C8B-B14F-4D97-AF65-F5344CB8AC3E}">
        <p14:creationId xmlns:p14="http://schemas.microsoft.com/office/powerpoint/2010/main" val="254451849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sz="2800" dirty="0" smtClean="0"/>
              <a:t>Lösungen</a:t>
            </a:r>
            <a:endParaRPr lang="de-DE" sz="2800" dirty="0"/>
          </a:p>
        </p:txBody>
      </p:sp>
      <p:sp>
        <p:nvSpPr>
          <p:cNvPr id="4" name="Foliennummernplatzhalter 3"/>
          <p:cNvSpPr>
            <a:spLocks noGrp="1"/>
          </p:cNvSpPr>
          <p:nvPr>
            <p:ph type="sldNum" sz="quarter" idx="11"/>
          </p:nvPr>
        </p:nvSpPr>
        <p:spPr/>
        <p:txBody>
          <a:bodyPr/>
          <a:lstStyle/>
          <a:p>
            <a:fld id="{68CF12C0-C955-4FF1-BBC5-43979C8F2227}" type="slidenum">
              <a:rPr lang="de-DE" smtClean="0"/>
              <a:pPr/>
              <a:t>28</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pic>
        <p:nvPicPr>
          <p:cNvPr id="6" name="Picture 2"/>
          <p:cNvPicPr>
            <a:picLocks noChangeAspect="1" noChangeArrowheads="1"/>
          </p:cNvPicPr>
          <p:nvPr/>
        </p:nvPicPr>
        <p:blipFill>
          <a:blip r:embed="rId2"/>
          <a:srcRect l="19284" t="20476" r="26379" b="27101"/>
          <a:stretch>
            <a:fillRect/>
          </a:stretch>
        </p:blipFill>
        <p:spPr bwMode="auto">
          <a:xfrm>
            <a:off x="685800" y="990601"/>
            <a:ext cx="7305406" cy="5638800"/>
          </a:xfrm>
          <a:prstGeom prst="rect">
            <a:avLst/>
          </a:prstGeom>
          <a:noFill/>
          <a:ln w="9525">
            <a:noFill/>
            <a:miter lim="800000"/>
            <a:headEnd/>
            <a:tailEnd/>
          </a:ln>
        </p:spPr>
      </p:pic>
    </p:spTree>
    <p:extLst>
      <p:ext uri="{BB962C8B-B14F-4D97-AF65-F5344CB8AC3E}">
        <p14:creationId xmlns:p14="http://schemas.microsoft.com/office/powerpoint/2010/main" val="4120133179"/>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29</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10" name="Text Box 5"/>
          <p:cNvSpPr txBox="1">
            <a:spLocks noChangeArrowheads="1"/>
          </p:cNvSpPr>
          <p:nvPr/>
        </p:nvSpPr>
        <p:spPr bwMode="auto">
          <a:xfrm>
            <a:off x="990600" y="533400"/>
            <a:ext cx="8153400" cy="523875"/>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err="1" smtClean="0">
                <a:solidFill>
                  <a:srgbClr val="7F7F7F"/>
                </a:solidFill>
                <a:latin typeface="Linotype Syntax Com Regular" pitchFamily="-65" charset="0"/>
                <a:ea typeface="Arial" pitchFamily="-65" charset="0"/>
                <a:cs typeface="Arial" pitchFamily="-65" charset="0"/>
              </a:rPr>
              <a:t>Beispielitem</a:t>
            </a:r>
            <a:r>
              <a:rPr lang="de-DE" sz="2800" dirty="0" smtClean="0">
                <a:solidFill>
                  <a:srgbClr val="7F7F7F"/>
                </a:solidFill>
                <a:latin typeface="Linotype Syntax Com Regular" pitchFamily="-65" charset="0"/>
                <a:ea typeface="Arial" pitchFamily="-65" charset="0"/>
                <a:cs typeface="Arial" pitchFamily="-65" charset="0"/>
              </a:rPr>
              <a:t> für fachdidaktisches Wissen</a:t>
            </a:r>
            <a:endParaRPr lang="de-DE" sz="2800" dirty="0">
              <a:solidFill>
                <a:srgbClr val="7F7F7F"/>
              </a:solidFill>
              <a:latin typeface="Linotype Syntax Com Regular" pitchFamily="-65" charset="0"/>
              <a:ea typeface="Arial" pitchFamily="-65" charset="0"/>
              <a:cs typeface="Arial" pitchFamily="-65" charset="0"/>
            </a:endParaRPr>
          </a:p>
        </p:txBody>
      </p:sp>
      <p:sp>
        <p:nvSpPr>
          <p:cNvPr id="6" name="AutoShape 4"/>
          <p:cNvSpPr>
            <a:spLocks noChangeArrowheads="1"/>
          </p:cNvSpPr>
          <p:nvPr/>
        </p:nvSpPr>
        <p:spPr bwMode="auto">
          <a:xfrm>
            <a:off x="3924300" y="2189163"/>
            <a:ext cx="2921000" cy="863600"/>
          </a:xfrm>
          <a:prstGeom prst="wedgeRoundRectCallout">
            <a:avLst>
              <a:gd name="adj1" fmla="val -45815"/>
              <a:gd name="adj2" fmla="val 67463"/>
              <a:gd name="adj3" fmla="val 16667"/>
            </a:avLst>
          </a:prstGeom>
          <a:noFill/>
          <a:ln w="12700">
            <a:solidFill>
              <a:schemeClr val="tx1"/>
            </a:solidFill>
            <a:miter lim="800000"/>
            <a:headEnd/>
            <a:tailEnd type="none" w="lg" len="lg"/>
          </a:ln>
        </p:spPr>
        <p:txBody>
          <a:bodyPr>
            <a:prstTxWarp prst="textNoShape">
              <a:avLst/>
            </a:prstTxWarp>
          </a:bodyPr>
          <a:lstStyle/>
          <a:p>
            <a:pPr>
              <a:spcBef>
                <a:spcPct val="50000"/>
              </a:spcBef>
            </a:pPr>
            <a:r>
              <a:rPr lang="en-GB" sz="2000">
                <a:solidFill>
                  <a:srgbClr val="000090"/>
                </a:solidFill>
                <a:latin typeface="Linotype Syntax Com Regular"/>
                <a:ea typeface="Times New Roman" pitchFamily="-109" charset="0"/>
                <a:cs typeface="Linotype Syntax Com Regular"/>
              </a:rPr>
              <a:t>Ich verstehe nicht, warum</a:t>
            </a:r>
            <a:endParaRPr lang="de-DE" sz="2000">
              <a:solidFill>
                <a:srgbClr val="000090"/>
              </a:solidFill>
              <a:latin typeface="Linotype Syntax Com Regular"/>
              <a:ea typeface="Times New Roman" pitchFamily="-109" charset="0"/>
              <a:cs typeface="Linotype Syntax Com Regular"/>
            </a:endParaRPr>
          </a:p>
        </p:txBody>
      </p:sp>
      <p:graphicFrame>
        <p:nvGraphicFramePr>
          <p:cNvPr id="7" name="Object 2"/>
          <p:cNvGraphicFramePr>
            <a:graphicFrameLocks noChangeAspect="1"/>
          </p:cNvGraphicFramePr>
          <p:nvPr/>
        </p:nvGraphicFramePr>
        <p:xfrm>
          <a:off x="5003800" y="2620963"/>
          <a:ext cx="1363663" cy="287337"/>
        </p:xfrm>
        <a:graphic>
          <a:graphicData uri="http://schemas.openxmlformats.org/presentationml/2006/ole">
            <mc:AlternateContent xmlns:mc="http://schemas.openxmlformats.org/markup-compatibility/2006">
              <mc:Choice xmlns:v="urn:schemas-microsoft-com:vml" Requires="v">
                <p:oleObj spid="_x0000_s1030" name="Formel" r:id="rId3" imgW="1586811" imgH="355446" progId="Equation.3">
                  <p:embed/>
                </p:oleObj>
              </mc:Choice>
              <mc:Fallback>
                <p:oleObj name="Formel" r:id="rId3" imgW="1586811" imgH="355446"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3800" y="2620963"/>
                        <a:ext cx="1363663" cy="2873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6"/>
          <p:cNvSpPr>
            <a:spLocks noChangeArrowheads="1"/>
          </p:cNvSpPr>
          <p:nvPr/>
        </p:nvSpPr>
        <p:spPr bwMode="auto">
          <a:xfrm>
            <a:off x="1258888" y="3629025"/>
            <a:ext cx="6243637" cy="1016000"/>
          </a:xfrm>
          <a:prstGeom prst="rect">
            <a:avLst/>
          </a:prstGeom>
          <a:noFill/>
          <a:ln w="28575">
            <a:noFill/>
            <a:prstDash val="dash"/>
            <a:miter lim="800000"/>
            <a:headEnd/>
            <a:tailEnd type="none" w="lg" len="lg"/>
          </a:ln>
        </p:spPr>
        <p:txBody>
          <a:bodyPr>
            <a:prstTxWarp prst="textNoShape">
              <a:avLst/>
            </a:prstTxWarp>
            <a:spAutoFit/>
          </a:bodyPr>
          <a:lstStyle/>
          <a:p>
            <a:r>
              <a:rPr lang="en-US" sz="2000">
                <a:solidFill>
                  <a:srgbClr val="000090"/>
                </a:solidFill>
                <a:latin typeface="Linotype Syntax Com Regular"/>
                <a:ea typeface="Linotype Syntax Com Regular" pitchFamily="-109" charset="0"/>
                <a:cs typeface="Linotype Syntax Com Regular"/>
              </a:rPr>
              <a:t>Bitte versuchen Sie Ihrer Schülerin diesen Sachverhalt auf möglichst vielen verschiedenen Wegen verständlich zu machen.</a:t>
            </a:r>
          </a:p>
        </p:txBody>
      </p:sp>
      <p:sp>
        <p:nvSpPr>
          <p:cNvPr id="9" name="Text Box 7"/>
          <p:cNvSpPr txBox="1">
            <a:spLocks noChangeArrowheads="1"/>
          </p:cNvSpPr>
          <p:nvPr/>
        </p:nvSpPr>
        <p:spPr bwMode="auto">
          <a:xfrm>
            <a:off x="1331913" y="1828800"/>
            <a:ext cx="2519362" cy="400050"/>
          </a:xfrm>
          <a:prstGeom prst="rect">
            <a:avLst/>
          </a:prstGeom>
          <a:noFill/>
          <a:ln w="28575">
            <a:noFill/>
            <a:prstDash val="dash"/>
            <a:miter lim="800000"/>
            <a:headEnd/>
            <a:tailEnd type="none" w="lg" len="lg"/>
          </a:ln>
        </p:spPr>
        <p:txBody>
          <a:bodyPr wrap="none">
            <a:prstTxWarp prst="textNoShape">
              <a:avLst/>
            </a:prstTxWarp>
            <a:spAutoFit/>
          </a:bodyPr>
          <a:lstStyle/>
          <a:p>
            <a:pPr algn="ctr">
              <a:spcBef>
                <a:spcPct val="50000"/>
              </a:spcBef>
            </a:pPr>
            <a:r>
              <a:rPr lang="en-GB" sz="2000">
                <a:solidFill>
                  <a:srgbClr val="000090"/>
                </a:solidFill>
                <a:latin typeface="Linotype Syntax Com Regular"/>
                <a:ea typeface="Times New Roman" pitchFamily="-109" charset="0"/>
                <a:cs typeface="Linotype Syntax Com Regular"/>
              </a:rPr>
              <a:t>Eine Schülerin sagt:</a:t>
            </a:r>
            <a:endParaRPr lang="de-DE" sz="2000">
              <a:solidFill>
                <a:srgbClr val="000090"/>
              </a:solidFill>
              <a:latin typeface="Linotype Syntax Com Regular"/>
              <a:ea typeface="Times New Roman" pitchFamily="-109" charset="0"/>
              <a:cs typeface="Linotype Syntax Com Regular"/>
            </a:endParaRPr>
          </a:p>
        </p:txBody>
      </p:sp>
      <p:sp>
        <p:nvSpPr>
          <p:cNvPr id="12" name="Text Box 8"/>
          <p:cNvSpPr txBox="1">
            <a:spLocks noChangeArrowheads="1"/>
          </p:cNvSpPr>
          <p:nvPr/>
        </p:nvSpPr>
        <p:spPr bwMode="auto">
          <a:xfrm>
            <a:off x="933450" y="5211763"/>
            <a:ext cx="9201150" cy="338137"/>
          </a:xfrm>
          <a:prstGeom prst="rect">
            <a:avLst/>
          </a:prstGeom>
          <a:noFill/>
          <a:ln w="12700">
            <a:noFill/>
            <a:miter lim="800000"/>
            <a:headEnd/>
            <a:tailEnd type="none" w="sm" len="sm"/>
          </a:ln>
        </p:spPr>
        <p:txBody>
          <a:bodyPr>
            <a:prstTxWarp prst="textNoShape">
              <a:avLst/>
            </a:prstTxWarp>
            <a:spAutoFit/>
          </a:bodyPr>
          <a:lstStyle/>
          <a:p>
            <a:pPr>
              <a:spcBef>
                <a:spcPct val="50000"/>
              </a:spcBef>
              <a:buClr>
                <a:schemeClr val="tx1"/>
              </a:buClr>
            </a:pPr>
            <a:r>
              <a:rPr lang="de-DE" sz="1600">
                <a:solidFill>
                  <a:srgbClr val="000090"/>
                </a:solidFill>
                <a:latin typeface="Linotype Syntax Com Regular"/>
                <a:cs typeface="Linotype Syntax Com Regular"/>
              </a:rPr>
              <a:t>Erklären, Darstellen und Repräsentieren mathematischer Sachverhalte 		       </a:t>
            </a:r>
          </a:p>
        </p:txBody>
      </p:sp>
      <p:sp>
        <p:nvSpPr>
          <p:cNvPr id="13" name="Text Box 10"/>
          <p:cNvSpPr txBox="1">
            <a:spLocks noChangeArrowheads="1"/>
          </p:cNvSpPr>
          <p:nvPr/>
        </p:nvSpPr>
        <p:spPr bwMode="auto">
          <a:xfrm>
            <a:off x="6372225" y="2547938"/>
            <a:ext cx="536575" cy="400050"/>
          </a:xfrm>
          <a:prstGeom prst="rect">
            <a:avLst/>
          </a:prstGeom>
          <a:noFill/>
          <a:ln w="9525">
            <a:noFill/>
            <a:miter lim="800000"/>
            <a:headEnd/>
            <a:tailEnd/>
          </a:ln>
        </p:spPr>
        <p:txBody>
          <a:bodyPr wrap="none">
            <a:prstTxWarp prst="textNoShape">
              <a:avLst/>
            </a:prstTxWarp>
            <a:spAutoFit/>
          </a:bodyPr>
          <a:lstStyle/>
          <a:p>
            <a:r>
              <a:rPr lang="de-DE" sz="2000">
                <a:solidFill>
                  <a:srgbClr val="000090"/>
                </a:solidFill>
                <a:latin typeface="Linotype Syntax Com Regular"/>
                <a:ea typeface="Linotype Syntax Com Regular" pitchFamily="-109" charset="0"/>
                <a:cs typeface="Linotype Syntax Com Regular"/>
              </a:rPr>
              <a:t>ist.</a:t>
            </a:r>
          </a:p>
        </p:txBody>
      </p:sp>
    </p:spTree>
    <p:extLst>
      <p:ext uri="{BB962C8B-B14F-4D97-AF65-F5344CB8AC3E}">
        <p14:creationId xmlns:p14="http://schemas.microsoft.com/office/powerpoint/2010/main" val="428171316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3</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5"/>
          <p:cNvSpPr txBox="1">
            <a:spLocks noChangeArrowheads="1"/>
          </p:cNvSpPr>
          <p:nvPr/>
        </p:nvSpPr>
        <p:spPr bwMode="auto">
          <a:xfrm>
            <a:off x="990600" y="533400"/>
            <a:ext cx="8153400" cy="523875"/>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Überblick</a:t>
            </a:r>
            <a:endParaRPr lang="de-DE" sz="2800" dirty="0">
              <a:solidFill>
                <a:srgbClr val="7F7F7F"/>
              </a:solidFill>
              <a:latin typeface="Linotype Syntax Com Regular" pitchFamily="-65" charset="0"/>
              <a:ea typeface="Arial" pitchFamily="-65" charset="0"/>
              <a:cs typeface="Arial" pitchFamily="-65" charset="0"/>
            </a:endParaRPr>
          </a:p>
        </p:txBody>
      </p:sp>
      <p:sp>
        <p:nvSpPr>
          <p:cNvPr id="7" name="Text Box 16"/>
          <p:cNvSpPr txBox="1">
            <a:spLocks noChangeArrowheads="1"/>
          </p:cNvSpPr>
          <p:nvPr/>
        </p:nvSpPr>
        <p:spPr bwMode="auto">
          <a:xfrm>
            <a:off x="441325" y="1447800"/>
            <a:ext cx="8321675" cy="3206006"/>
          </a:xfrm>
          <a:prstGeom prst="rect">
            <a:avLst/>
          </a:prstGeom>
          <a:noFill/>
          <a:ln w="9525">
            <a:noFill/>
            <a:miter lim="800000"/>
            <a:headEnd/>
            <a:tailEnd/>
          </a:ln>
        </p:spPr>
        <p:txBody>
          <a:bodyPr>
            <a:prstTxWarp prst="textNoShape">
              <a:avLst/>
            </a:prstTxWarp>
            <a:spAutoFit/>
          </a:bodyPr>
          <a:lstStyle/>
          <a:p>
            <a:pPr marL="363538" indent="-363538">
              <a:lnSpc>
                <a:spcPct val="120000"/>
              </a:lnSpc>
              <a:spcBef>
                <a:spcPct val="35000"/>
              </a:spcBef>
              <a:buFont typeface="Wingdings" pitchFamily="-109" charset="2"/>
              <a:buChar char="§"/>
            </a:pPr>
            <a:r>
              <a:rPr lang="de-DE" sz="2000" dirty="0">
                <a:solidFill>
                  <a:srgbClr val="254061"/>
                </a:solidFill>
                <a:latin typeface="Linotype Syntax Com Regular"/>
                <a:cs typeface="Linotype Syntax Com Regular"/>
              </a:rPr>
              <a:t>Ziele schulischer Arbeit und Grundsätze verständnisvollen Lernens nach </a:t>
            </a:r>
            <a:r>
              <a:rPr lang="de-DE" sz="2000" dirty="0" err="1">
                <a:solidFill>
                  <a:srgbClr val="254061"/>
                </a:solidFill>
                <a:latin typeface="Linotype Syntax Com Regular"/>
                <a:cs typeface="Linotype Syntax Com Regular"/>
              </a:rPr>
              <a:t>Baumert</a:t>
            </a:r>
            <a:r>
              <a:rPr lang="de-DE" sz="2000" dirty="0">
                <a:solidFill>
                  <a:srgbClr val="254061"/>
                </a:solidFill>
                <a:latin typeface="Linotype Syntax Com Regular"/>
                <a:cs typeface="Linotype Syntax Com Regular"/>
              </a:rPr>
              <a:t> u. a. (2004)</a:t>
            </a:r>
          </a:p>
          <a:p>
            <a:pPr marL="363538" indent="-363538">
              <a:lnSpc>
                <a:spcPct val="120000"/>
              </a:lnSpc>
              <a:spcBef>
                <a:spcPct val="35000"/>
              </a:spcBef>
              <a:buFont typeface="Wingdings" pitchFamily="-109" charset="2"/>
              <a:buChar char="§"/>
            </a:pPr>
            <a:r>
              <a:rPr lang="de-DE" sz="2000" dirty="0">
                <a:solidFill>
                  <a:srgbClr val="254061"/>
                </a:solidFill>
                <a:latin typeface="Linotype Syntax Com Regular"/>
                <a:cs typeface="Linotype Syntax Com Regular"/>
              </a:rPr>
              <a:t>Paradigmen der Unterrichtsforschung</a:t>
            </a:r>
          </a:p>
          <a:p>
            <a:pPr marL="363538" indent="-363538">
              <a:lnSpc>
                <a:spcPct val="120000"/>
              </a:lnSpc>
              <a:spcBef>
                <a:spcPct val="35000"/>
              </a:spcBef>
              <a:buFont typeface="Wingdings" pitchFamily="-109" charset="2"/>
              <a:buChar char="§"/>
            </a:pPr>
            <a:r>
              <a:rPr lang="de-DE" sz="2000" dirty="0">
                <a:solidFill>
                  <a:srgbClr val="254061"/>
                </a:solidFill>
                <a:latin typeface="Linotype Syntax Com Regular"/>
                <a:cs typeface="Linotype Syntax Com Regular"/>
              </a:rPr>
              <a:t>Ein Angebot-Nutzungs-Modell von Andreas Helmke (</a:t>
            </a:r>
            <a:r>
              <a:rPr lang="de-DE" sz="2000">
                <a:solidFill>
                  <a:srgbClr val="254061"/>
                </a:solidFill>
                <a:latin typeface="Linotype Syntax Com Regular"/>
                <a:cs typeface="Linotype Syntax Com Regular"/>
              </a:rPr>
              <a:t>2003</a:t>
            </a:r>
            <a:r>
              <a:rPr lang="de-DE" sz="2000" smtClean="0">
                <a:solidFill>
                  <a:srgbClr val="254061"/>
                </a:solidFill>
                <a:latin typeface="Linotype Syntax Com Regular"/>
                <a:cs typeface="Linotype Syntax Com Regular"/>
              </a:rPr>
              <a:t>)</a:t>
            </a:r>
          </a:p>
          <a:p>
            <a:pPr marL="363538" indent="-363538">
              <a:lnSpc>
                <a:spcPct val="120000"/>
              </a:lnSpc>
              <a:spcBef>
                <a:spcPct val="35000"/>
              </a:spcBef>
              <a:buFont typeface="Wingdings" pitchFamily="-109" charset="2"/>
              <a:buChar char="§"/>
            </a:pPr>
            <a:r>
              <a:rPr lang="de-DE" sz="2000" dirty="0">
                <a:solidFill>
                  <a:srgbClr val="254061"/>
                </a:solidFill>
                <a:latin typeface="Linotype Syntax Com Regular"/>
                <a:cs typeface="Linotype Syntax Com Regular"/>
              </a:rPr>
              <a:t>Was ist guter Unterricht?</a:t>
            </a:r>
          </a:p>
          <a:p>
            <a:pPr marL="363538" lvl="1" indent="-363538">
              <a:lnSpc>
                <a:spcPct val="120000"/>
              </a:lnSpc>
              <a:spcBef>
                <a:spcPct val="35000"/>
              </a:spcBef>
              <a:buFont typeface="Wingdings" pitchFamily="-109" charset="2"/>
              <a:buChar char="§"/>
            </a:pPr>
            <a:r>
              <a:rPr lang="de-DE" sz="2000" dirty="0">
                <a:solidFill>
                  <a:srgbClr val="254061"/>
                </a:solidFill>
                <a:latin typeface="Linotype Syntax Com Regular"/>
                <a:cs typeface="Linotype Syntax Com Regular"/>
              </a:rPr>
              <a:t>Prinzipien effektiver Klassenführung nach Jacob </a:t>
            </a:r>
            <a:r>
              <a:rPr lang="de-DE" sz="2000" dirty="0" err="1">
                <a:solidFill>
                  <a:srgbClr val="254061"/>
                </a:solidFill>
                <a:latin typeface="Linotype Syntax Com Regular"/>
                <a:cs typeface="Linotype Syntax Com Regular"/>
              </a:rPr>
              <a:t>Kounin</a:t>
            </a:r>
            <a:endParaRPr lang="de-DE" sz="2000" dirty="0">
              <a:solidFill>
                <a:srgbClr val="254061"/>
              </a:solidFill>
              <a:latin typeface="Linotype Syntax Com Regular"/>
              <a:cs typeface="Linotype Syntax Com Regular"/>
            </a:endParaRPr>
          </a:p>
          <a:p>
            <a:pPr marL="363538" lvl="1" indent="-363538">
              <a:lnSpc>
                <a:spcPct val="120000"/>
              </a:lnSpc>
              <a:spcBef>
                <a:spcPct val="35000"/>
              </a:spcBef>
              <a:buFont typeface="Wingdings" pitchFamily="-109" charset="2"/>
              <a:buChar char="§"/>
            </a:pPr>
            <a:r>
              <a:rPr lang="de-DE" sz="2000" dirty="0">
                <a:solidFill>
                  <a:srgbClr val="254061"/>
                </a:solidFill>
                <a:latin typeface="Linotype Syntax Com Regular"/>
                <a:cs typeface="Linotype Syntax Com Regular"/>
              </a:rPr>
              <a:t>10 Kriterien nach Hilbert </a:t>
            </a:r>
            <a:r>
              <a:rPr lang="de-DE" sz="2000" dirty="0" smtClean="0">
                <a:solidFill>
                  <a:srgbClr val="254061"/>
                </a:solidFill>
                <a:latin typeface="Linotype Syntax Com Regular"/>
                <a:cs typeface="Linotype Syntax Com Regular"/>
              </a:rPr>
              <a:t>Meyer</a:t>
            </a:r>
            <a:endParaRPr lang="de-DE" sz="2000" dirty="0">
              <a:solidFill>
                <a:srgbClr val="254061"/>
              </a:solidFill>
              <a:latin typeface="Linotype Syntax Com Regular"/>
              <a:cs typeface="Linotype Syntax Com Regular"/>
            </a:endParaRP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30</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AutoShape 39"/>
          <p:cNvSpPr>
            <a:spLocks noChangeArrowheads="1"/>
          </p:cNvSpPr>
          <p:nvPr/>
        </p:nvSpPr>
        <p:spPr bwMode="auto">
          <a:xfrm>
            <a:off x="790575" y="3851622"/>
            <a:ext cx="3781425" cy="2025650"/>
          </a:xfrm>
          <a:prstGeom prst="wedgeRoundRectCallout">
            <a:avLst>
              <a:gd name="adj1" fmla="val -45255"/>
              <a:gd name="adj2" fmla="val 59560"/>
              <a:gd name="adj3" fmla="val 16667"/>
            </a:avLst>
          </a:prstGeom>
          <a:solidFill>
            <a:schemeClr val="bg1"/>
          </a:solidFill>
          <a:ln w="12700">
            <a:solidFill>
              <a:schemeClr val="tx1"/>
            </a:solidFill>
            <a:miter lim="800000"/>
            <a:headEnd/>
            <a:tailEnd type="none" w="lg" len="lg"/>
          </a:ln>
        </p:spPr>
        <p:txBody>
          <a:bodyPr>
            <a:prstTxWarp prst="textNoShape">
              <a:avLst/>
            </a:prstTxWarp>
          </a:bodyPr>
          <a:lstStyle/>
          <a:p>
            <a:pPr algn="just">
              <a:spcBef>
                <a:spcPct val="50000"/>
              </a:spcBef>
            </a:pPr>
            <a:r>
              <a:rPr lang="de-DE" sz="1600" dirty="0">
                <a:latin typeface="Linotype Syntax Com Regular"/>
                <a:cs typeface="Linotype Syntax Com Regular"/>
              </a:rPr>
              <a:t>„Multiplizieren mit -1 bedeutet ins Gegenteil umkehren: z.B. Kredit in Guthaben und umgekehrt. Das Gegenteil von -1 (Euro) ist 1 (Euro) Guthaben.“</a:t>
            </a:r>
          </a:p>
          <a:p>
            <a:pPr algn="just">
              <a:spcBef>
                <a:spcPct val="50000"/>
              </a:spcBef>
            </a:pPr>
            <a:r>
              <a:rPr lang="de-DE" sz="1600" dirty="0">
                <a:latin typeface="Linotype Syntax Com Regular"/>
                <a:cs typeface="Linotype Syntax Com Regular"/>
              </a:rPr>
              <a:t>„Man kann (-1</a:t>
            </a:r>
            <a:r>
              <a:rPr lang="de-DE" sz="1600" dirty="0" smtClean="0">
                <a:latin typeface="Linotype Syntax Com Regular"/>
                <a:cs typeface="Linotype Syntax Com Regular"/>
              </a:rPr>
              <a:t>) </a:t>
            </a:r>
            <a:r>
              <a:rPr lang="de-DE" sz="1400" dirty="0" smtClean="0">
                <a:latin typeface="Linotype Syntax Com Regular"/>
                <a:cs typeface="Linotype Syntax Com Regular"/>
              </a:rPr>
              <a:t>• </a:t>
            </a:r>
            <a:r>
              <a:rPr lang="de-DE" sz="1600" dirty="0" smtClean="0">
                <a:latin typeface="Linotype Syntax Com Regular"/>
                <a:cs typeface="Linotype Syntax Com Regular"/>
              </a:rPr>
              <a:t>(</a:t>
            </a:r>
            <a:r>
              <a:rPr lang="de-DE" sz="1600" dirty="0">
                <a:latin typeface="Linotype Syntax Com Regular"/>
                <a:cs typeface="Linotype Syntax Com Regular"/>
              </a:rPr>
              <a:t>-1) auch als doppelte Verneinung verdeutlichen“</a:t>
            </a:r>
          </a:p>
        </p:txBody>
      </p:sp>
      <p:grpSp>
        <p:nvGrpSpPr>
          <p:cNvPr id="7" name="Group 40"/>
          <p:cNvGrpSpPr>
            <a:grpSpLocks/>
          </p:cNvGrpSpPr>
          <p:nvPr/>
        </p:nvGrpSpPr>
        <p:grpSpPr bwMode="auto">
          <a:xfrm>
            <a:off x="930275" y="1462435"/>
            <a:ext cx="3089275" cy="1606550"/>
            <a:chOff x="434" y="1189"/>
            <a:chExt cx="1946" cy="1012"/>
          </a:xfrm>
        </p:grpSpPr>
        <p:sp>
          <p:nvSpPr>
            <p:cNvPr id="9" name="Rectangle 42"/>
            <p:cNvSpPr>
              <a:spLocks noChangeArrowheads="1"/>
            </p:cNvSpPr>
            <p:nvPr/>
          </p:nvSpPr>
          <p:spPr bwMode="auto">
            <a:xfrm>
              <a:off x="1801" y="1738"/>
              <a:ext cx="259"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cs typeface="Linotype Syntax Com Regular"/>
                </a:rPr>
                <a:t>1</a:t>
              </a:r>
            </a:p>
          </p:txBody>
        </p:sp>
        <p:sp>
          <p:nvSpPr>
            <p:cNvPr id="10" name="Rectangle 43"/>
            <p:cNvSpPr>
              <a:spLocks noChangeArrowheads="1"/>
            </p:cNvSpPr>
            <p:nvPr/>
          </p:nvSpPr>
          <p:spPr bwMode="auto">
            <a:xfrm>
              <a:off x="1562" y="1738"/>
              <a:ext cx="191"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cs typeface="Linotype Syntax Com Regular"/>
                </a:rPr>
                <a:t>=</a:t>
              </a:r>
            </a:p>
          </p:txBody>
        </p:sp>
        <p:sp>
          <p:nvSpPr>
            <p:cNvPr id="11" name="Rectangle 44"/>
            <p:cNvSpPr>
              <a:spLocks noChangeArrowheads="1"/>
            </p:cNvSpPr>
            <p:nvPr/>
          </p:nvSpPr>
          <p:spPr bwMode="auto">
            <a:xfrm>
              <a:off x="1246" y="1738"/>
              <a:ext cx="316"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cs typeface="Linotype Syntax Com Regular"/>
                </a:rPr>
                <a:t>(-1)</a:t>
              </a:r>
            </a:p>
          </p:txBody>
        </p:sp>
        <p:sp>
          <p:nvSpPr>
            <p:cNvPr id="12" name="Rectangle 45"/>
            <p:cNvSpPr>
              <a:spLocks noChangeArrowheads="1"/>
            </p:cNvSpPr>
            <p:nvPr/>
          </p:nvSpPr>
          <p:spPr bwMode="auto">
            <a:xfrm>
              <a:off x="1094" y="1754"/>
              <a:ext cx="152"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ea typeface="Arial" pitchFamily="-65" charset="0"/>
                  <a:cs typeface="Linotype Syntax Com Regular"/>
                </a:rPr>
                <a:t>∙</a:t>
              </a:r>
              <a:endParaRPr lang="de-DE" sz="1400">
                <a:latin typeface="Linotype Syntax Com Regular"/>
                <a:cs typeface="Linotype Syntax Com Regular"/>
              </a:endParaRPr>
            </a:p>
          </p:txBody>
        </p:sp>
        <p:sp>
          <p:nvSpPr>
            <p:cNvPr id="13" name="Rectangle 46"/>
            <p:cNvSpPr>
              <a:spLocks noChangeArrowheads="1"/>
            </p:cNvSpPr>
            <p:nvPr/>
          </p:nvSpPr>
          <p:spPr bwMode="auto">
            <a:xfrm>
              <a:off x="842" y="1738"/>
              <a:ext cx="316"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cs typeface="Linotype Syntax Com Regular"/>
                </a:rPr>
                <a:t>(-1)</a:t>
              </a:r>
            </a:p>
          </p:txBody>
        </p:sp>
        <p:sp>
          <p:nvSpPr>
            <p:cNvPr id="14" name="Rectangle 47"/>
            <p:cNvSpPr>
              <a:spLocks noChangeArrowheads="1"/>
            </p:cNvSpPr>
            <p:nvPr/>
          </p:nvSpPr>
          <p:spPr bwMode="auto">
            <a:xfrm>
              <a:off x="1801" y="1563"/>
              <a:ext cx="259"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cs typeface="Linotype Syntax Com Regular"/>
                </a:rPr>
                <a:t>0</a:t>
              </a:r>
            </a:p>
          </p:txBody>
        </p:sp>
        <p:sp>
          <p:nvSpPr>
            <p:cNvPr id="15" name="Rectangle 48"/>
            <p:cNvSpPr>
              <a:spLocks noChangeArrowheads="1"/>
            </p:cNvSpPr>
            <p:nvPr/>
          </p:nvSpPr>
          <p:spPr bwMode="auto">
            <a:xfrm>
              <a:off x="1562" y="1563"/>
              <a:ext cx="191"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cs typeface="Linotype Syntax Com Regular"/>
                </a:rPr>
                <a:t>=</a:t>
              </a:r>
            </a:p>
          </p:txBody>
        </p:sp>
        <p:sp>
          <p:nvSpPr>
            <p:cNvPr id="16" name="Rectangle 49"/>
            <p:cNvSpPr>
              <a:spLocks noChangeArrowheads="1"/>
            </p:cNvSpPr>
            <p:nvPr/>
          </p:nvSpPr>
          <p:spPr bwMode="auto">
            <a:xfrm>
              <a:off x="1246" y="1563"/>
              <a:ext cx="316"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cs typeface="Linotype Syntax Com Regular"/>
                </a:rPr>
                <a:t>(-1)</a:t>
              </a:r>
            </a:p>
          </p:txBody>
        </p:sp>
        <p:sp>
          <p:nvSpPr>
            <p:cNvPr id="17" name="Rectangle 50"/>
            <p:cNvSpPr>
              <a:spLocks noChangeArrowheads="1"/>
            </p:cNvSpPr>
            <p:nvPr/>
          </p:nvSpPr>
          <p:spPr bwMode="auto">
            <a:xfrm>
              <a:off x="1094" y="1563"/>
              <a:ext cx="152"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ea typeface="Arial" pitchFamily="-65" charset="0"/>
                  <a:cs typeface="Linotype Syntax Com Regular"/>
                </a:rPr>
                <a:t>∙</a:t>
              </a:r>
              <a:endParaRPr lang="de-DE" sz="1400">
                <a:latin typeface="Linotype Syntax Com Regular"/>
                <a:cs typeface="Linotype Syntax Com Regular"/>
              </a:endParaRPr>
            </a:p>
          </p:txBody>
        </p:sp>
        <p:sp>
          <p:nvSpPr>
            <p:cNvPr id="18" name="Rectangle 51"/>
            <p:cNvSpPr>
              <a:spLocks noChangeArrowheads="1"/>
            </p:cNvSpPr>
            <p:nvPr/>
          </p:nvSpPr>
          <p:spPr bwMode="auto">
            <a:xfrm>
              <a:off x="922" y="1563"/>
              <a:ext cx="316"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cs typeface="Linotype Syntax Com Regular"/>
                </a:rPr>
                <a:t>0</a:t>
              </a:r>
            </a:p>
          </p:txBody>
        </p:sp>
        <p:sp>
          <p:nvSpPr>
            <p:cNvPr id="19" name="Rectangle 52"/>
            <p:cNvSpPr>
              <a:spLocks noChangeArrowheads="1"/>
            </p:cNvSpPr>
            <p:nvPr/>
          </p:nvSpPr>
          <p:spPr bwMode="auto">
            <a:xfrm>
              <a:off x="1753" y="1380"/>
              <a:ext cx="259"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cs typeface="Linotype Syntax Com Regular"/>
                </a:rPr>
                <a:t>-1</a:t>
              </a:r>
            </a:p>
          </p:txBody>
        </p:sp>
        <p:sp>
          <p:nvSpPr>
            <p:cNvPr id="20" name="Rectangle 53"/>
            <p:cNvSpPr>
              <a:spLocks noChangeArrowheads="1"/>
            </p:cNvSpPr>
            <p:nvPr/>
          </p:nvSpPr>
          <p:spPr bwMode="auto">
            <a:xfrm>
              <a:off x="1562" y="1380"/>
              <a:ext cx="191"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cs typeface="Linotype Syntax Com Regular"/>
                </a:rPr>
                <a:t>=</a:t>
              </a:r>
            </a:p>
          </p:txBody>
        </p:sp>
        <p:sp>
          <p:nvSpPr>
            <p:cNvPr id="21" name="Rectangle 54"/>
            <p:cNvSpPr>
              <a:spLocks noChangeArrowheads="1"/>
            </p:cNvSpPr>
            <p:nvPr/>
          </p:nvSpPr>
          <p:spPr bwMode="auto">
            <a:xfrm>
              <a:off x="1246" y="1380"/>
              <a:ext cx="316"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cs typeface="Linotype Syntax Com Regular"/>
                </a:rPr>
                <a:t>(-1)</a:t>
              </a:r>
            </a:p>
          </p:txBody>
        </p:sp>
        <p:sp>
          <p:nvSpPr>
            <p:cNvPr id="22" name="Rectangle 55"/>
            <p:cNvSpPr>
              <a:spLocks noChangeArrowheads="1"/>
            </p:cNvSpPr>
            <p:nvPr/>
          </p:nvSpPr>
          <p:spPr bwMode="auto">
            <a:xfrm>
              <a:off x="1094" y="1380"/>
              <a:ext cx="152"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ea typeface="Arial" pitchFamily="-65" charset="0"/>
                  <a:cs typeface="Linotype Syntax Com Regular"/>
                </a:rPr>
                <a:t>∙</a:t>
              </a:r>
              <a:endParaRPr lang="de-DE" sz="1400">
                <a:latin typeface="Linotype Syntax Com Regular"/>
                <a:cs typeface="Linotype Syntax Com Regular"/>
              </a:endParaRPr>
            </a:p>
          </p:txBody>
        </p:sp>
        <p:sp>
          <p:nvSpPr>
            <p:cNvPr id="23" name="Rectangle 56"/>
            <p:cNvSpPr>
              <a:spLocks noChangeArrowheads="1"/>
            </p:cNvSpPr>
            <p:nvPr/>
          </p:nvSpPr>
          <p:spPr bwMode="auto">
            <a:xfrm>
              <a:off x="922" y="1380"/>
              <a:ext cx="316"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cs typeface="Linotype Syntax Com Regular"/>
                </a:rPr>
                <a:t>1</a:t>
              </a:r>
            </a:p>
          </p:txBody>
        </p:sp>
        <p:sp>
          <p:nvSpPr>
            <p:cNvPr id="24" name="Rectangle 57"/>
            <p:cNvSpPr>
              <a:spLocks noChangeArrowheads="1"/>
            </p:cNvSpPr>
            <p:nvPr/>
          </p:nvSpPr>
          <p:spPr bwMode="auto">
            <a:xfrm>
              <a:off x="1753" y="1189"/>
              <a:ext cx="259"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cs typeface="Linotype Syntax Com Regular"/>
                </a:rPr>
                <a:t>-2</a:t>
              </a:r>
            </a:p>
          </p:txBody>
        </p:sp>
        <p:sp>
          <p:nvSpPr>
            <p:cNvPr id="25" name="Rectangle 58"/>
            <p:cNvSpPr>
              <a:spLocks noChangeArrowheads="1"/>
            </p:cNvSpPr>
            <p:nvPr/>
          </p:nvSpPr>
          <p:spPr bwMode="auto">
            <a:xfrm>
              <a:off x="1562" y="1189"/>
              <a:ext cx="191"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cs typeface="Linotype Syntax Com Regular"/>
                </a:rPr>
                <a:t>=</a:t>
              </a:r>
            </a:p>
          </p:txBody>
        </p:sp>
        <p:sp>
          <p:nvSpPr>
            <p:cNvPr id="26" name="Rectangle 59"/>
            <p:cNvSpPr>
              <a:spLocks noChangeArrowheads="1"/>
            </p:cNvSpPr>
            <p:nvPr/>
          </p:nvSpPr>
          <p:spPr bwMode="auto">
            <a:xfrm>
              <a:off x="1246" y="1189"/>
              <a:ext cx="316"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cs typeface="Linotype Syntax Com Regular"/>
                </a:rPr>
                <a:t>(-1)</a:t>
              </a:r>
            </a:p>
          </p:txBody>
        </p:sp>
        <p:sp>
          <p:nvSpPr>
            <p:cNvPr id="27" name="Rectangle 60"/>
            <p:cNvSpPr>
              <a:spLocks noChangeArrowheads="1"/>
            </p:cNvSpPr>
            <p:nvPr/>
          </p:nvSpPr>
          <p:spPr bwMode="auto">
            <a:xfrm>
              <a:off x="1094" y="1189"/>
              <a:ext cx="152"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ea typeface="Arial" pitchFamily="-65" charset="0"/>
                  <a:cs typeface="Linotype Syntax Com Regular"/>
                </a:rPr>
                <a:t>∙</a:t>
              </a:r>
            </a:p>
          </p:txBody>
        </p:sp>
        <p:sp>
          <p:nvSpPr>
            <p:cNvPr id="28" name="Rectangle 61"/>
            <p:cNvSpPr>
              <a:spLocks noChangeArrowheads="1"/>
            </p:cNvSpPr>
            <p:nvPr/>
          </p:nvSpPr>
          <p:spPr bwMode="auto">
            <a:xfrm>
              <a:off x="922" y="1189"/>
              <a:ext cx="316"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cs typeface="Linotype Syntax Com Regular"/>
                </a:rPr>
                <a:t>2</a:t>
              </a:r>
            </a:p>
          </p:txBody>
        </p:sp>
        <p:sp>
          <p:nvSpPr>
            <p:cNvPr id="29" name="Line 62"/>
            <p:cNvSpPr>
              <a:spLocks noChangeShapeType="1"/>
            </p:cNvSpPr>
            <p:nvPr/>
          </p:nvSpPr>
          <p:spPr bwMode="auto">
            <a:xfrm>
              <a:off x="778" y="1189"/>
              <a:ext cx="316" cy="0"/>
            </a:xfrm>
            <a:prstGeom prst="line">
              <a:avLst/>
            </a:prstGeom>
            <a:noFill/>
            <a:ln w="28575" cap="sq">
              <a:noFill/>
              <a:round/>
              <a:headEnd/>
              <a:tailEnd type="none" w="lg" len="lg"/>
            </a:ln>
          </p:spPr>
          <p:txBody>
            <a:bodyPr>
              <a:prstTxWarp prst="textNoShape">
                <a:avLst/>
              </a:prstTxWarp>
              <a:spAutoFit/>
            </a:bodyPr>
            <a:lstStyle/>
            <a:p>
              <a:endParaRPr lang="de-DE">
                <a:latin typeface="Linotype Syntax Com Regular"/>
                <a:cs typeface="Linotype Syntax Com Regular"/>
              </a:endParaRPr>
            </a:p>
          </p:txBody>
        </p:sp>
        <p:sp>
          <p:nvSpPr>
            <p:cNvPr id="30" name="Line 63"/>
            <p:cNvSpPr>
              <a:spLocks noChangeShapeType="1"/>
            </p:cNvSpPr>
            <p:nvPr/>
          </p:nvSpPr>
          <p:spPr bwMode="auto">
            <a:xfrm>
              <a:off x="778" y="2105"/>
              <a:ext cx="316" cy="0"/>
            </a:xfrm>
            <a:prstGeom prst="line">
              <a:avLst/>
            </a:prstGeom>
            <a:noFill/>
            <a:ln w="28575" cap="sq">
              <a:noFill/>
              <a:round/>
              <a:headEnd/>
              <a:tailEnd type="none" w="lg" len="lg"/>
            </a:ln>
          </p:spPr>
          <p:txBody>
            <a:bodyPr>
              <a:prstTxWarp prst="textNoShape">
                <a:avLst/>
              </a:prstTxWarp>
              <a:spAutoFit/>
            </a:bodyPr>
            <a:lstStyle/>
            <a:p>
              <a:endParaRPr lang="de-DE">
                <a:latin typeface="Linotype Syntax Com Regular"/>
                <a:cs typeface="Linotype Syntax Com Regular"/>
              </a:endParaRPr>
            </a:p>
          </p:txBody>
        </p:sp>
        <p:sp>
          <p:nvSpPr>
            <p:cNvPr id="31" name="Line 64"/>
            <p:cNvSpPr>
              <a:spLocks noChangeShapeType="1"/>
            </p:cNvSpPr>
            <p:nvPr/>
          </p:nvSpPr>
          <p:spPr bwMode="auto">
            <a:xfrm>
              <a:off x="778" y="1189"/>
              <a:ext cx="0" cy="271"/>
            </a:xfrm>
            <a:prstGeom prst="line">
              <a:avLst/>
            </a:prstGeom>
            <a:noFill/>
            <a:ln w="28575" cap="sq">
              <a:noFill/>
              <a:round/>
              <a:headEnd/>
              <a:tailEnd type="none" w="lg" len="lg"/>
            </a:ln>
          </p:spPr>
          <p:txBody>
            <a:bodyPr>
              <a:prstTxWarp prst="textNoShape">
                <a:avLst/>
              </a:prstTxWarp>
              <a:spAutoFit/>
            </a:bodyPr>
            <a:lstStyle/>
            <a:p>
              <a:endParaRPr lang="de-DE">
                <a:latin typeface="Linotype Syntax Com Regular"/>
                <a:cs typeface="Linotype Syntax Com Regular"/>
              </a:endParaRPr>
            </a:p>
          </p:txBody>
        </p:sp>
        <p:sp>
          <p:nvSpPr>
            <p:cNvPr id="32" name="Line 65"/>
            <p:cNvSpPr>
              <a:spLocks noChangeShapeType="1"/>
            </p:cNvSpPr>
            <p:nvPr/>
          </p:nvSpPr>
          <p:spPr bwMode="auto">
            <a:xfrm>
              <a:off x="2012" y="1189"/>
              <a:ext cx="0" cy="271"/>
            </a:xfrm>
            <a:prstGeom prst="line">
              <a:avLst/>
            </a:prstGeom>
            <a:noFill/>
            <a:ln w="28575" cap="sq">
              <a:noFill/>
              <a:round/>
              <a:headEnd/>
              <a:tailEnd type="none" w="lg" len="lg"/>
            </a:ln>
          </p:spPr>
          <p:txBody>
            <a:bodyPr>
              <a:prstTxWarp prst="textNoShape">
                <a:avLst/>
              </a:prstTxWarp>
              <a:spAutoFit/>
            </a:bodyPr>
            <a:lstStyle/>
            <a:p>
              <a:endParaRPr lang="de-DE">
                <a:latin typeface="Linotype Syntax Com Regular"/>
                <a:cs typeface="Linotype Syntax Com Regular"/>
              </a:endParaRPr>
            </a:p>
          </p:txBody>
        </p:sp>
        <p:sp>
          <p:nvSpPr>
            <p:cNvPr id="33" name="Line 66"/>
            <p:cNvSpPr>
              <a:spLocks noChangeShapeType="1"/>
            </p:cNvSpPr>
            <p:nvPr/>
          </p:nvSpPr>
          <p:spPr bwMode="auto">
            <a:xfrm>
              <a:off x="1094" y="1189"/>
              <a:ext cx="152" cy="0"/>
            </a:xfrm>
            <a:prstGeom prst="line">
              <a:avLst/>
            </a:prstGeom>
            <a:noFill/>
            <a:ln w="28575" cap="sq">
              <a:noFill/>
              <a:round/>
              <a:headEnd/>
              <a:tailEnd type="none" w="lg" len="lg"/>
            </a:ln>
          </p:spPr>
          <p:txBody>
            <a:bodyPr>
              <a:prstTxWarp prst="textNoShape">
                <a:avLst/>
              </a:prstTxWarp>
              <a:spAutoFit/>
            </a:bodyPr>
            <a:lstStyle/>
            <a:p>
              <a:endParaRPr lang="de-DE">
                <a:latin typeface="Linotype Syntax Com Regular"/>
                <a:cs typeface="Linotype Syntax Com Regular"/>
              </a:endParaRPr>
            </a:p>
          </p:txBody>
        </p:sp>
        <p:sp>
          <p:nvSpPr>
            <p:cNvPr id="34" name="Line 67"/>
            <p:cNvSpPr>
              <a:spLocks noChangeShapeType="1"/>
            </p:cNvSpPr>
            <p:nvPr/>
          </p:nvSpPr>
          <p:spPr bwMode="auto">
            <a:xfrm>
              <a:off x="778" y="1380"/>
              <a:ext cx="0" cy="271"/>
            </a:xfrm>
            <a:prstGeom prst="line">
              <a:avLst/>
            </a:prstGeom>
            <a:noFill/>
            <a:ln w="28575" cap="sq">
              <a:noFill/>
              <a:round/>
              <a:headEnd/>
              <a:tailEnd type="none" w="lg" len="lg"/>
            </a:ln>
          </p:spPr>
          <p:txBody>
            <a:bodyPr>
              <a:prstTxWarp prst="textNoShape">
                <a:avLst/>
              </a:prstTxWarp>
              <a:spAutoFit/>
            </a:bodyPr>
            <a:lstStyle/>
            <a:p>
              <a:endParaRPr lang="de-DE">
                <a:latin typeface="Linotype Syntax Com Regular"/>
                <a:cs typeface="Linotype Syntax Com Regular"/>
              </a:endParaRPr>
            </a:p>
          </p:txBody>
        </p:sp>
        <p:sp>
          <p:nvSpPr>
            <p:cNvPr id="35" name="Line 68"/>
            <p:cNvSpPr>
              <a:spLocks noChangeShapeType="1"/>
            </p:cNvSpPr>
            <p:nvPr/>
          </p:nvSpPr>
          <p:spPr bwMode="auto">
            <a:xfrm>
              <a:off x="1246" y="1189"/>
              <a:ext cx="316" cy="0"/>
            </a:xfrm>
            <a:prstGeom prst="line">
              <a:avLst/>
            </a:prstGeom>
            <a:noFill/>
            <a:ln w="28575" cap="sq">
              <a:noFill/>
              <a:round/>
              <a:headEnd/>
              <a:tailEnd type="none" w="lg" len="lg"/>
            </a:ln>
          </p:spPr>
          <p:txBody>
            <a:bodyPr>
              <a:prstTxWarp prst="textNoShape">
                <a:avLst/>
              </a:prstTxWarp>
              <a:spAutoFit/>
            </a:bodyPr>
            <a:lstStyle/>
            <a:p>
              <a:endParaRPr lang="de-DE">
                <a:latin typeface="Linotype Syntax Com Regular"/>
                <a:cs typeface="Linotype Syntax Com Regular"/>
              </a:endParaRPr>
            </a:p>
          </p:txBody>
        </p:sp>
        <p:sp>
          <p:nvSpPr>
            <p:cNvPr id="36" name="Line 69"/>
            <p:cNvSpPr>
              <a:spLocks noChangeShapeType="1"/>
            </p:cNvSpPr>
            <p:nvPr/>
          </p:nvSpPr>
          <p:spPr bwMode="auto">
            <a:xfrm>
              <a:off x="1562" y="1189"/>
              <a:ext cx="191" cy="0"/>
            </a:xfrm>
            <a:prstGeom prst="line">
              <a:avLst/>
            </a:prstGeom>
            <a:noFill/>
            <a:ln w="28575" cap="sq">
              <a:noFill/>
              <a:round/>
              <a:headEnd/>
              <a:tailEnd type="none" w="lg" len="lg"/>
            </a:ln>
          </p:spPr>
          <p:txBody>
            <a:bodyPr>
              <a:prstTxWarp prst="textNoShape">
                <a:avLst/>
              </a:prstTxWarp>
              <a:spAutoFit/>
            </a:bodyPr>
            <a:lstStyle/>
            <a:p>
              <a:endParaRPr lang="de-DE">
                <a:latin typeface="Linotype Syntax Com Regular"/>
                <a:cs typeface="Linotype Syntax Com Regular"/>
              </a:endParaRPr>
            </a:p>
          </p:txBody>
        </p:sp>
        <p:sp>
          <p:nvSpPr>
            <p:cNvPr id="37" name="Line 70"/>
            <p:cNvSpPr>
              <a:spLocks noChangeShapeType="1"/>
            </p:cNvSpPr>
            <p:nvPr/>
          </p:nvSpPr>
          <p:spPr bwMode="auto">
            <a:xfrm>
              <a:off x="1753" y="1189"/>
              <a:ext cx="259" cy="0"/>
            </a:xfrm>
            <a:prstGeom prst="line">
              <a:avLst/>
            </a:prstGeom>
            <a:noFill/>
            <a:ln w="28575" cap="sq">
              <a:noFill/>
              <a:round/>
              <a:headEnd/>
              <a:tailEnd type="none" w="lg" len="lg"/>
            </a:ln>
          </p:spPr>
          <p:txBody>
            <a:bodyPr>
              <a:prstTxWarp prst="textNoShape">
                <a:avLst/>
              </a:prstTxWarp>
              <a:spAutoFit/>
            </a:bodyPr>
            <a:lstStyle/>
            <a:p>
              <a:endParaRPr lang="de-DE">
                <a:latin typeface="Linotype Syntax Com Regular"/>
                <a:cs typeface="Linotype Syntax Com Regular"/>
              </a:endParaRPr>
            </a:p>
          </p:txBody>
        </p:sp>
        <p:sp>
          <p:nvSpPr>
            <p:cNvPr id="38" name="Line 71"/>
            <p:cNvSpPr>
              <a:spLocks noChangeShapeType="1"/>
            </p:cNvSpPr>
            <p:nvPr/>
          </p:nvSpPr>
          <p:spPr bwMode="auto">
            <a:xfrm>
              <a:off x="2012" y="1380"/>
              <a:ext cx="0" cy="271"/>
            </a:xfrm>
            <a:prstGeom prst="line">
              <a:avLst/>
            </a:prstGeom>
            <a:noFill/>
            <a:ln w="28575" cap="sq">
              <a:noFill/>
              <a:round/>
              <a:headEnd/>
              <a:tailEnd type="none" w="lg" len="lg"/>
            </a:ln>
          </p:spPr>
          <p:txBody>
            <a:bodyPr>
              <a:prstTxWarp prst="textNoShape">
                <a:avLst/>
              </a:prstTxWarp>
              <a:spAutoFit/>
            </a:bodyPr>
            <a:lstStyle/>
            <a:p>
              <a:endParaRPr lang="de-DE">
                <a:latin typeface="Linotype Syntax Com Regular"/>
                <a:cs typeface="Linotype Syntax Com Regular"/>
              </a:endParaRPr>
            </a:p>
          </p:txBody>
        </p:sp>
        <p:sp>
          <p:nvSpPr>
            <p:cNvPr id="39" name="Line 72"/>
            <p:cNvSpPr>
              <a:spLocks noChangeShapeType="1"/>
            </p:cNvSpPr>
            <p:nvPr/>
          </p:nvSpPr>
          <p:spPr bwMode="auto">
            <a:xfrm>
              <a:off x="778" y="1563"/>
              <a:ext cx="0" cy="271"/>
            </a:xfrm>
            <a:prstGeom prst="line">
              <a:avLst/>
            </a:prstGeom>
            <a:noFill/>
            <a:ln w="28575" cap="sq">
              <a:noFill/>
              <a:round/>
              <a:headEnd/>
              <a:tailEnd type="none" w="lg" len="lg"/>
            </a:ln>
          </p:spPr>
          <p:txBody>
            <a:bodyPr>
              <a:prstTxWarp prst="textNoShape">
                <a:avLst/>
              </a:prstTxWarp>
              <a:spAutoFit/>
            </a:bodyPr>
            <a:lstStyle/>
            <a:p>
              <a:endParaRPr lang="de-DE">
                <a:latin typeface="Linotype Syntax Com Regular"/>
                <a:cs typeface="Linotype Syntax Com Regular"/>
              </a:endParaRPr>
            </a:p>
          </p:txBody>
        </p:sp>
        <p:sp>
          <p:nvSpPr>
            <p:cNvPr id="40" name="Line 73"/>
            <p:cNvSpPr>
              <a:spLocks noChangeShapeType="1"/>
            </p:cNvSpPr>
            <p:nvPr/>
          </p:nvSpPr>
          <p:spPr bwMode="auto">
            <a:xfrm>
              <a:off x="2012" y="1563"/>
              <a:ext cx="0" cy="271"/>
            </a:xfrm>
            <a:prstGeom prst="line">
              <a:avLst/>
            </a:prstGeom>
            <a:noFill/>
            <a:ln w="28575" cap="sq">
              <a:noFill/>
              <a:round/>
              <a:headEnd/>
              <a:tailEnd type="none" w="lg" len="lg"/>
            </a:ln>
          </p:spPr>
          <p:txBody>
            <a:bodyPr>
              <a:prstTxWarp prst="textNoShape">
                <a:avLst/>
              </a:prstTxWarp>
              <a:spAutoFit/>
            </a:bodyPr>
            <a:lstStyle/>
            <a:p>
              <a:endParaRPr lang="de-DE">
                <a:latin typeface="Linotype Syntax Com Regular"/>
                <a:cs typeface="Linotype Syntax Com Regular"/>
              </a:endParaRPr>
            </a:p>
          </p:txBody>
        </p:sp>
        <p:sp>
          <p:nvSpPr>
            <p:cNvPr id="41" name="Line 74"/>
            <p:cNvSpPr>
              <a:spLocks noChangeShapeType="1"/>
            </p:cNvSpPr>
            <p:nvPr/>
          </p:nvSpPr>
          <p:spPr bwMode="auto">
            <a:xfrm>
              <a:off x="778" y="1834"/>
              <a:ext cx="0" cy="271"/>
            </a:xfrm>
            <a:prstGeom prst="line">
              <a:avLst/>
            </a:prstGeom>
            <a:noFill/>
            <a:ln w="28575" cap="sq">
              <a:noFill/>
              <a:round/>
              <a:headEnd/>
              <a:tailEnd type="none" w="lg" len="lg"/>
            </a:ln>
          </p:spPr>
          <p:txBody>
            <a:bodyPr>
              <a:prstTxWarp prst="textNoShape">
                <a:avLst/>
              </a:prstTxWarp>
              <a:spAutoFit/>
            </a:bodyPr>
            <a:lstStyle/>
            <a:p>
              <a:endParaRPr lang="de-DE">
                <a:latin typeface="Linotype Syntax Com Regular"/>
                <a:cs typeface="Linotype Syntax Com Regular"/>
              </a:endParaRPr>
            </a:p>
          </p:txBody>
        </p:sp>
        <p:sp>
          <p:nvSpPr>
            <p:cNvPr id="42" name="Line 75"/>
            <p:cNvSpPr>
              <a:spLocks noChangeShapeType="1"/>
            </p:cNvSpPr>
            <p:nvPr/>
          </p:nvSpPr>
          <p:spPr bwMode="auto">
            <a:xfrm>
              <a:off x="2012" y="1834"/>
              <a:ext cx="0" cy="271"/>
            </a:xfrm>
            <a:prstGeom prst="line">
              <a:avLst/>
            </a:prstGeom>
            <a:noFill/>
            <a:ln w="28575" cap="sq">
              <a:noFill/>
              <a:round/>
              <a:headEnd/>
              <a:tailEnd type="none" w="lg" len="lg"/>
            </a:ln>
          </p:spPr>
          <p:txBody>
            <a:bodyPr>
              <a:prstTxWarp prst="textNoShape">
                <a:avLst/>
              </a:prstTxWarp>
              <a:spAutoFit/>
            </a:bodyPr>
            <a:lstStyle/>
            <a:p>
              <a:endParaRPr lang="de-DE">
                <a:latin typeface="Linotype Syntax Com Regular"/>
                <a:cs typeface="Linotype Syntax Com Regular"/>
              </a:endParaRPr>
            </a:p>
          </p:txBody>
        </p:sp>
        <p:sp>
          <p:nvSpPr>
            <p:cNvPr id="43" name="Line 76"/>
            <p:cNvSpPr>
              <a:spLocks noChangeShapeType="1"/>
            </p:cNvSpPr>
            <p:nvPr/>
          </p:nvSpPr>
          <p:spPr bwMode="auto">
            <a:xfrm>
              <a:off x="1094" y="2105"/>
              <a:ext cx="152" cy="0"/>
            </a:xfrm>
            <a:prstGeom prst="line">
              <a:avLst/>
            </a:prstGeom>
            <a:noFill/>
            <a:ln w="28575" cap="sq">
              <a:noFill/>
              <a:round/>
              <a:headEnd/>
              <a:tailEnd type="none" w="lg" len="lg"/>
            </a:ln>
          </p:spPr>
          <p:txBody>
            <a:bodyPr>
              <a:prstTxWarp prst="textNoShape">
                <a:avLst/>
              </a:prstTxWarp>
              <a:spAutoFit/>
            </a:bodyPr>
            <a:lstStyle/>
            <a:p>
              <a:endParaRPr lang="de-DE">
                <a:latin typeface="Linotype Syntax Com Regular"/>
                <a:cs typeface="Linotype Syntax Com Regular"/>
              </a:endParaRPr>
            </a:p>
          </p:txBody>
        </p:sp>
        <p:sp>
          <p:nvSpPr>
            <p:cNvPr id="44" name="Line 77"/>
            <p:cNvSpPr>
              <a:spLocks noChangeShapeType="1"/>
            </p:cNvSpPr>
            <p:nvPr/>
          </p:nvSpPr>
          <p:spPr bwMode="auto">
            <a:xfrm>
              <a:off x="1246" y="2105"/>
              <a:ext cx="316" cy="0"/>
            </a:xfrm>
            <a:prstGeom prst="line">
              <a:avLst/>
            </a:prstGeom>
            <a:noFill/>
            <a:ln w="28575" cap="sq">
              <a:noFill/>
              <a:round/>
              <a:headEnd/>
              <a:tailEnd type="none" w="lg" len="lg"/>
            </a:ln>
          </p:spPr>
          <p:txBody>
            <a:bodyPr>
              <a:prstTxWarp prst="textNoShape">
                <a:avLst/>
              </a:prstTxWarp>
              <a:spAutoFit/>
            </a:bodyPr>
            <a:lstStyle/>
            <a:p>
              <a:endParaRPr lang="de-DE">
                <a:latin typeface="Linotype Syntax Com Regular"/>
                <a:cs typeface="Linotype Syntax Com Regular"/>
              </a:endParaRPr>
            </a:p>
          </p:txBody>
        </p:sp>
        <p:sp>
          <p:nvSpPr>
            <p:cNvPr id="45" name="Line 78"/>
            <p:cNvSpPr>
              <a:spLocks noChangeShapeType="1"/>
            </p:cNvSpPr>
            <p:nvPr/>
          </p:nvSpPr>
          <p:spPr bwMode="auto">
            <a:xfrm>
              <a:off x="1562" y="2105"/>
              <a:ext cx="191" cy="0"/>
            </a:xfrm>
            <a:prstGeom prst="line">
              <a:avLst/>
            </a:prstGeom>
            <a:noFill/>
            <a:ln w="28575" cap="sq">
              <a:noFill/>
              <a:round/>
              <a:headEnd/>
              <a:tailEnd type="none" w="lg" len="lg"/>
            </a:ln>
          </p:spPr>
          <p:txBody>
            <a:bodyPr>
              <a:prstTxWarp prst="textNoShape">
                <a:avLst/>
              </a:prstTxWarp>
              <a:spAutoFit/>
            </a:bodyPr>
            <a:lstStyle/>
            <a:p>
              <a:endParaRPr lang="de-DE">
                <a:latin typeface="Linotype Syntax Com Regular"/>
                <a:cs typeface="Linotype Syntax Com Regular"/>
              </a:endParaRPr>
            </a:p>
          </p:txBody>
        </p:sp>
        <p:sp>
          <p:nvSpPr>
            <p:cNvPr id="46" name="Line 79"/>
            <p:cNvSpPr>
              <a:spLocks noChangeShapeType="1"/>
            </p:cNvSpPr>
            <p:nvPr/>
          </p:nvSpPr>
          <p:spPr bwMode="auto">
            <a:xfrm>
              <a:off x="1753" y="2105"/>
              <a:ext cx="259" cy="0"/>
            </a:xfrm>
            <a:prstGeom prst="line">
              <a:avLst/>
            </a:prstGeom>
            <a:noFill/>
            <a:ln w="28575" cap="sq">
              <a:noFill/>
              <a:round/>
              <a:headEnd/>
              <a:tailEnd type="none" w="lg" len="lg"/>
            </a:ln>
          </p:spPr>
          <p:txBody>
            <a:bodyPr>
              <a:prstTxWarp prst="textNoShape">
                <a:avLst/>
              </a:prstTxWarp>
              <a:spAutoFit/>
            </a:bodyPr>
            <a:lstStyle/>
            <a:p>
              <a:endParaRPr lang="de-DE">
                <a:latin typeface="Linotype Syntax Com Regular"/>
                <a:cs typeface="Linotype Syntax Com Regular"/>
              </a:endParaRPr>
            </a:p>
          </p:txBody>
        </p:sp>
        <p:sp>
          <p:nvSpPr>
            <p:cNvPr id="47" name="AutoShape 80"/>
            <p:cNvSpPr>
              <a:spLocks noChangeArrowheads="1"/>
            </p:cNvSpPr>
            <p:nvPr/>
          </p:nvSpPr>
          <p:spPr bwMode="auto">
            <a:xfrm>
              <a:off x="1976" y="1292"/>
              <a:ext cx="147" cy="233"/>
            </a:xfrm>
            <a:prstGeom prst="curvedLeftArrow">
              <a:avLst>
                <a:gd name="adj1" fmla="val 36871"/>
                <a:gd name="adj2" fmla="val 73741"/>
                <a:gd name="adj3" fmla="val 33333"/>
              </a:avLst>
            </a:prstGeom>
            <a:noFill/>
            <a:ln w="12700">
              <a:solidFill>
                <a:schemeClr val="tx1"/>
              </a:solidFill>
              <a:miter lim="800000"/>
              <a:headEnd/>
              <a:tailEnd type="none" w="lg" len="lg"/>
            </a:ln>
          </p:spPr>
          <p:txBody>
            <a:bodyPr anchor="ctr">
              <a:prstTxWarp prst="textNoShape">
                <a:avLst/>
              </a:prstTxWarp>
              <a:spAutoFit/>
            </a:bodyPr>
            <a:lstStyle/>
            <a:p>
              <a:endParaRPr lang="de-DE">
                <a:latin typeface="Linotype Syntax Com Regular"/>
                <a:cs typeface="Linotype Syntax Com Regular"/>
              </a:endParaRPr>
            </a:p>
          </p:txBody>
        </p:sp>
        <p:sp>
          <p:nvSpPr>
            <p:cNvPr id="48" name="AutoShape 81"/>
            <p:cNvSpPr>
              <a:spLocks noChangeArrowheads="1"/>
            </p:cNvSpPr>
            <p:nvPr/>
          </p:nvSpPr>
          <p:spPr bwMode="auto">
            <a:xfrm flipH="1">
              <a:off x="660" y="1282"/>
              <a:ext cx="136" cy="233"/>
            </a:xfrm>
            <a:prstGeom prst="curvedLeftArrow">
              <a:avLst>
                <a:gd name="adj1" fmla="val 39853"/>
                <a:gd name="adj2" fmla="val 79706"/>
                <a:gd name="adj3" fmla="val 33333"/>
              </a:avLst>
            </a:prstGeom>
            <a:noFill/>
            <a:ln w="12700">
              <a:solidFill>
                <a:schemeClr val="tx1"/>
              </a:solidFill>
              <a:miter lim="800000"/>
              <a:headEnd/>
              <a:tailEnd type="none" w="lg" len="lg"/>
            </a:ln>
          </p:spPr>
          <p:txBody>
            <a:bodyPr anchor="ctr">
              <a:prstTxWarp prst="textNoShape">
                <a:avLst/>
              </a:prstTxWarp>
              <a:spAutoFit/>
            </a:bodyPr>
            <a:lstStyle/>
            <a:p>
              <a:endParaRPr lang="de-DE">
                <a:latin typeface="Linotype Syntax Com Regular"/>
                <a:cs typeface="Linotype Syntax Com Regular"/>
              </a:endParaRPr>
            </a:p>
          </p:txBody>
        </p:sp>
        <p:sp>
          <p:nvSpPr>
            <p:cNvPr id="49" name="Text Box 82"/>
            <p:cNvSpPr txBox="1">
              <a:spLocks noChangeArrowheads="1"/>
            </p:cNvSpPr>
            <p:nvPr/>
          </p:nvSpPr>
          <p:spPr bwMode="auto">
            <a:xfrm>
              <a:off x="2132" y="1314"/>
              <a:ext cx="248" cy="194"/>
            </a:xfrm>
            <a:prstGeom prst="rect">
              <a:avLst/>
            </a:prstGeom>
            <a:noFill/>
            <a:ln w="12700">
              <a:noFill/>
              <a:miter lim="800000"/>
              <a:headEnd/>
              <a:tailEnd type="none" w="lg" len="lg"/>
            </a:ln>
          </p:spPr>
          <p:txBody>
            <a:bodyPr wrap="none">
              <a:prstTxWarp prst="textNoShape">
                <a:avLst/>
              </a:prstTxWarp>
              <a:spAutoFit/>
            </a:bodyPr>
            <a:lstStyle/>
            <a:p>
              <a:pPr algn="ctr">
                <a:spcBef>
                  <a:spcPct val="50000"/>
                </a:spcBef>
              </a:pPr>
              <a:r>
                <a:rPr lang="de-DE" sz="1400">
                  <a:latin typeface="Linotype Syntax Com Regular"/>
                  <a:cs typeface="Linotype Syntax Com Regular"/>
                </a:rPr>
                <a:t>+1</a:t>
              </a:r>
            </a:p>
          </p:txBody>
        </p:sp>
        <p:sp>
          <p:nvSpPr>
            <p:cNvPr id="50" name="Text Box 83"/>
            <p:cNvSpPr txBox="1">
              <a:spLocks noChangeArrowheads="1"/>
            </p:cNvSpPr>
            <p:nvPr/>
          </p:nvSpPr>
          <p:spPr bwMode="auto">
            <a:xfrm>
              <a:off x="434" y="1299"/>
              <a:ext cx="215" cy="192"/>
            </a:xfrm>
            <a:prstGeom prst="rect">
              <a:avLst/>
            </a:prstGeom>
            <a:noFill/>
            <a:ln w="12700">
              <a:noFill/>
              <a:miter lim="800000"/>
              <a:headEnd/>
              <a:tailEnd type="none" w="lg" len="lg"/>
            </a:ln>
          </p:spPr>
          <p:txBody>
            <a:bodyPr wrap="none">
              <a:prstTxWarp prst="textNoShape">
                <a:avLst/>
              </a:prstTxWarp>
              <a:spAutoFit/>
            </a:bodyPr>
            <a:lstStyle/>
            <a:p>
              <a:pPr algn="ctr">
                <a:spcBef>
                  <a:spcPct val="50000"/>
                </a:spcBef>
              </a:pPr>
              <a:r>
                <a:rPr lang="de-DE" sz="1400">
                  <a:latin typeface="Linotype Syntax Com Regular"/>
                  <a:cs typeface="Linotype Syntax Com Regular"/>
                </a:rPr>
                <a:t>-1</a:t>
              </a:r>
            </a:p>
          </p:txBody>
        </p:sp>
        <p:sp>
          <p:nvSpPr>
            <p:cNvPr id="51" name="Rectangle 84"/>
            <p:cNvSpPr>
              <a:spLocks noChangeArrowheads="1"/>
            </p:cNvSpPr>
            <p:nvPr/>
          </p:nvSpPr>
          <p:spPr bwMode="auto">
            <a:xfrm>
              <a:off x="1801" y="1914"/>
              <a:ext cx="259"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cs typeface="Linotype Syntax Com Regular"/>
                </a:rPr>
                <a:t>2</a:t>
              </a:r>
            </a:p>
          </p:txBody>
        </p:sp>
        <p:sp>
          <p:nvSpPr>
            <p:cNvPr id="52" name="Rectangle 85"/>
            <p:cNvSpPr>
              <a:spLocks noChangeArrowheads="1"/>
            </p:cNvSpPr>
            <p:nvPr/>
          </p:nvSpPr>
          <p:spPr bwMode="auto">
            <a:xfrm>
              <a:off x="1562" y="1914"/>
              <a:ext cx="191"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cs typeface="Linotype Syntax Com Regular"/>
                </a:rPr>
                <a:t>=</a:t>
              </a:r>
            </a:p>
          </p:txBody>
        </p:sp>
        <p:sp>
          <p:nvSpPr>
            <p:cNvPr id="53" name="Rectangle 86"/>
            <p:cNvSpPr>
              <a:spLocks noChangeArrowheads="1"/>
            </p:cNvSpPr>
            <p:nvPr/>
          </p:nvSpPr>
          <p:spPr bwMode="auto">
            <a:xfrm>
              <a:off x="1246" y="1914"/>
              <a:ext cx="316"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cs typeface="Linotype Syntax Com Regular"/>
                </a:rPr>
                <a:t>(-1)</a:t>
              </a:r>
            </a:p>
          </p:txBody>
        </p:sp>
        <p:sp>
          <p:nvSpPr>
            <p:cNvPr id="54" name="Rectangle 87"/>
            <p:cNvSpPr>
              <a:spLocks noChangeArrowheads="1"/>
            </p:cNvSpPr>
            <p:nvPr/>
          </p:nvSpPr>
          <p:spPr bwMode="auto">
            <a:xfrm>
              <a:off x="1094" y="1930"/>
              <a:ext cx="152"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ea typeface="Arial" pitchFamily="-65" charset="0"/>
                  <a:cs typeface="Linotype Syntax Com Regular"/>
                </a:rPr>
                <a:t>∙</a:t>
              </a:r>
              <a:endParaRPr lang="de-DE" sz="1400">
                <a:latin typeface="Linotype Syntax Com Regular"/>
                <a:cs typeface="Linotype Syntax Com Regular"/>
              </a:endParaRPr>
            </a:p>
          </p:txBody>
        </p:sp>
        <p:sp>
          <p:nvSpPr>
            <p:cNvPr id="55" name="Rectangle 88"/>
            <p:cNvSpPr>
              <a:spLocks noChangeArrowheads="1"/>
            </p:cNvSpPr>
            <p:nvPr/>
          </p:nvSpPr>
          <p:spPr bwMode="auto">
            <a:xfrm>
              <a:off x="842" y="1914"/>
              <a:ext cx="316" cy="271"/>
            </a:xfrm>
            <a:prstGeom prst="rect">
              <a:avLst/>
            </a:prstGeom>
            <a:noFill/>
            <a:ln w="12700">
              <a:noFill/>
              <a:miter lim="800000"/>
              <a:headEnd/>
              <a:tailEnd type="none" w="lg" len="lg"/>
            </a:ln>
          </p:spPr>
          <p:txBody>
            <a:bodyPr>
              <a:prstTxWarp prst="textNoShape">
                <a:avLst/>
              </a:prstTxWarp>
            </a:bodyPr>
            <a:lstStyle/>
            <a:p>
              <a:pPr>
                <a:spcBef>
                  <a:spcPct val="20000"/>
                </a:spcBef>
              </a:pPr>
              <a:r>
                <a:rPr lang="de-DE" sz="1400">
                  <a:latin typeface="Linotype Syntax Com Regular"/>
                  <a:cs typeface="Linotype Syntax Com Regular"/>
                </a:rPr>
                <a:t>(-2)</a:t>
              </a:r>
            </a:p>
          </p:txBody>
        </p:sp>
      </p:grpSp>
      <p:sp>
        <p:nvSpPr>
          <p:cNvPr id="56" name="AutoShape 89"/>
          <p:cNvSpPr>
            <a:spLocks noChangeArrowheads="1"/>
          </p:cNvSpPr>
          <p:nvPr/>
        </p:nvSpPr>
        <p:spPr bwMode="auto">
          <a:xfrm>
            <a:off x="5796136" y="2855565"/>
            <a:ext cx="2851150" cy="1209675"/>
          </a:xfrm>
          <a:prstGeom prst="wedgeRoundRectCallout">
            <a:avLst>
              <a:gd name="adj1" fmla="val 51671"/>
              <a:gd name="adj2" fmla="val 96981"/>
              <a:gd name="adj3" fmla="val 16667"/>
            </a:avLst>
          </a:prstGeom>
          <a:solidFill>
            <a:schemeClr val="bg1"/>
          </a:solidFill>
          <a:ln w="12700">
            <a:solidFill>
              <a:schemeClr val="tx1"/>
            </a:solidFill>
            <a:miter lim="800000"/>
            <a:headEnd/>
            <a:tailEnd type="none" w="lg" len="lg"/>
          </a:ln>
        </p:spPr>
        <p:txBody>
          <a:bodyPr>
            <a:prstTxWarp prst="textNoShape">
              <a:avLst/>
            </a:prstTxWarp>
          </a:bodyPr>
          <a:lstStyle/>
          <a:p>
            <a:pPr algn="ctr"/>
            <a:r>
              <a:rPr lang="de-DE" sz="1600">
                <a:latin typeface="Linotype Syntax Com Regular"/>
                <a:cs typeface="Linotype Syntax Com Regular"/>
              </a:rPr>
              <a:t>„Das ist etwas, was gelernt und angewendet werden muss und nicht etwas, was  erklärt werden muss“</a:t>
            </a:r>
          </a:p>
        </p:txBody>
      </p:sp>
      <p:sp>
        <p:nvSpPr>
          <p:cNvPr id="57" name="AutoShape 90"/>
          <p:cNvSpPr>
            <a:spLocks noChangeArrowheads="1"/>
          </p:cNvSpPr>
          <p:nvPr/>
        </p:nvSpPr>
        <p:spPr bwMode="auto">
          <a:xfrm>
            <a:off x="5850111" y="4735165"/>
            <a:ext cx="2435225" cy="854075"/>
          </a:xfrm>
          <a:prstGeom prst="wedgeRoundRectCallout">
            <a:avLst>
              <a:gd name="adj1" fmla="val 43546"/>
              <a:gd name="adj2" fmla="val 68218"/>
              <a:gd name="adj3" fmla="val 16667"/>
            </a:avLst>
          </a:prstGeom>
          <a:solidFill>
            <a:schemeClr val="bg1"/>
          </a:solidFill>
          <a:ln w="12700">
            <a:solidFill>
              <a:schemeClr val="tx1"/>
            </a:solidFill>
            <a:miter lim="800000"/>
            <a:headEnd/>
            <a:tailEnd type="none" w="lg" len="lg"/>
          </a:ln>
        </p:spPr>
        <p:txBody>
          <a:bodyPr>
            <a:prstTxWarp prst="textNoShape">
              <a:avLst/>
            </a:prstTxWarp>
          </a:bodyPr>
          <a:lstStyle/>
          <a:p>
            <a:pPr algn="ctr">
              <a:spcBef>
                <a:spcPct val="50000"/>
              </a:spcBef>
            </a:pPr>
            <a:r>
              <a:rPr lang="de-DE" sz="1600">
                <a:latin typeface="Linotype Syntax Com Regular"/>
                <a:cs typeface="Linotype Syntax Com Regular"/>
              </a:rPr>
              <a:t>„Mathematische Definitionen nachschauen“</a:t>
            </a:r>
          </a:p>
        </p:txBody>
      </p:sp>
      <p:sp>
        <p:nvSpPr>
          <p:cNvPr id="58" name="AutoShape 91"/>
          <p:cNvSpPr>
            <a:spLocks noChangeArrowheads="1"/>
          </p:cNvSpPr>
          <p:nvPr/>
        </p:nvSpPr>
        <p:spPr bwMode="auto">
          <a:xfrm>
            <a:off x="5953299" y="1576040"/>
            <a:ext cx="2332037" cy="468313"/>
          </a:xfrm>
          <a:prstGeom prst="wedgeRoundRectCallout">
            <a:avLst>
              <a:gd name="adj1" fmla="val -45644"/>
              <a:gd name="adj2" fmla="val 191019"/>
              <a:gd name="adj3" fmla="val 16667"/>
            </a:avLst>
          </a:prstGeom>
          <a:solidFill>
            <a:schemeClr val="bg1"/>
          </a:solidFill>
          <a:ln w="12700">
            <a:solidFill>
              <a:schemeClr val="tx1"/>
            </a:solidFill>
            <a:miter lim="800000"/>
            <a:headEnd/>
            <a:tailEnd type="none" w="lg" len="lg"/>
          </a:ln>
        </p:spPr>
        <p:txBody>
          <a:bodyPr>
            <a:prstTxWarp prst="textNoShape">
              <a:avLst/>
            </a:prstTxWarp>
          </a:bodyPr>
          <a:lstStyle/>
          <a:p>
            <a:pPr algn="ctr"/>
            <a:r>
              <a:rPr lang="de-DE" sz="1800">
                <a:latin typeface="Linotype Syntax Com Regular"/>
                <a:cs typeface="Linotype Syntax Com Regular"/>
              </a:rPr>
              <a:t>„Das ist eben so!“</a:t>
            </a:r>
          </a:p>
        </p:txBody>
      </p:sp>
      <p:sp>
        <p:nvSpPr>
          <p:cNvPr id="59" name="Text Box 92"/>
          <p:cNvSpPr txBox="1">
            <a:spLocks noChangeArrowheads="1"/>
          </p:cNvSpPr>
          <p:nvPr/>
        </p:nvSpPr>
        <p:spPr bwMode="auto">
          <a:xfrm>
            <a:off x="5889799" y="4844703"/>
            <a:ext cx="358775" cy="609737"/>
          </a:xfrm>
          <a:prstGeom prst="rect">
            <a:avLst/>
          </a:prstGeom>
          <a:noFill/>
          <a:ln w="28575">
            <a:noFill/>
            <a:miter lim="800000"/>
            <a:headEnd/>
            <a:tailEnd/>
          </a:ln>
        </p:spPr>
        <p:txBody>
          <a:bodyPr lIns="180000" tIns="180000" rIns="180000" bIns="180000">
            <a:prstTxWarp prst="textNoShape">
              <a:avLst/>
            </a:prstTxWarp>
            <a:spAutoFit/>
          </a:bodyPr>
          <a:lstStyle/>
          <a:p>
            <a:pPr defTabSz="434975">
              <a:spcBef>
                <a:spcPct val="50000"/>
              </a:spcBef>
              <a:buClr>
                <a:schemeClr val="accent1"/>
              </a:buClr>
              <a:buFont typeface="Wingdings" pitchFamily="-65" charset="2"/>
              <a:buNone/>
              <a:tabLst>
                <a:tab pos="266700" algn="l"/>
              </a:tabLst>
            </a:pPr>
            <a:r>
              <a:rPr lang="de-DE" sz="1600">
                <a:solidFill>
                  <a:schemeClr val="bg1"/>
                </a:solidFill>
                <a:latin typeface="Linotype Syntax Com Regular"/>
                <a:cs typeface="Linotype Syntax Com Regular"/>
              </a:rPr>
              <a:t>.</a:t>
            </a:r>
          </a:p>
        </p:txBody>
      </p:sp>
      <p:sp>
        <p:nvSpPr>
          <p:cNvPr id="60" name="Text Box 151"/>
          <p:cNvSpPr txBox="1">
            <a:spLocks noChangeArrowheads="1"/>
          </p:cNvSpPr>
          <p:nvPr/>
        </p:nvSpPr>
        <p:spPr bwMode="auto">
          <a:xfrm>
            <a:off x="1146175" y="803622"/>
            <a:ext cx="2667000" cy="369332"/>
          </a:xfrm>
          <a:prstGeom prst="rect">
            <a:avLst/>
          </a:prstGeom>
          <a:solidFill>
            <a:schemeClr val="bg1"/>
          </a:solidFill>
          <a:ln w="38100">
            <a:solidFill>
              <a:srgbClr val="009900"/>
            </a:solidFill>
            <a:miter lim="800000"/>
            <a:headEnd/>
            <a:tailEnd type="none" w="lg" len="lg"/>
          </a:ln>
        </p:spPr>
        <p:txBody>
          <a:bodyPr>
            <a:prstTxWarp prst="textNoShape">
              <a:avLst/>
            </a:prstTxWarp>
            <a:spAutoFit/>
          </a:bodyPr>
          <a:lstStyle/>
          <a:p>
            <a:pPr algn="ctr">
              <a:spcBef>
                <a:spcPct val="50000"/>
              </a:spcBef>
            </a:pPr>
            <a:r>
              <a:rPr lang="de-DE" dirty="0">
                <a:latin typeface="Linotype Syntax Com Regular"/>
                <a:cs typeface="Linotype Syntax Com Regular"/>
                <a:sym typeface="Wingdings" pitchFamily="-65" charset="2"/>
              </a:rPr>
              <a:t> </a:t>
            </a:r>
            <a:r>
              <a:rPr lang="de-DE" dirty="0">
                <a:latin typeface="Linotype Syntax Com Regular"/>
                <a:cs typeface="Linotype Syntax Com Regular"/>
              </a:rPr>
              <a:t>richtig</a:t>
            </a:r>
          </a:p>
        </p:txBody>
      </p:sp>
      <p:sp>
        <p:nvSpPr>
          <p:cNvPr id="61" name="Text Box 152"/>
          <p:cNvSpPr txBox="1">
            <a:spLocks noChangeArrowheads="1"/>
          </p:cNvSpPr>
          <p:nvPr/>
        </p:nvSpPr>
        <p:spPr bwMode="auto">
          <a:xfrm>
            <a:off x="5897736" y="864840"/>
            <a:ext cx="2667000" cy="369332"/>
          </a:xfrm>
          <a:prstGeom prst="rect">
            <a:avLst/>
          </a:prstGeom>
          <a:solidFill>
            <a:schemeClr val="bg1"/>
          </a:solidFill>
          <a:ln w="38100">
            <a:solidFill>
              <a:srgbClr val="FF3300"/>
            </a:solidFill>
            <a:miter lim="800000"/>
            <a:headEnd/>
            <a:tailEnd type="none" w="lg" len="lg"/>
          </a:ln>
        </p:spPr>
        <p:txBody>
          <a:bodyPr>
            <a:prstTxWarp prst="textNoShape">
              <a:avLst/>
            </a:prstTxWarp>
            <a:spAutoFit/>
          </a:bodyPr>
          <a:lstStyle/>
          <a:p>
            <a:pPr algn="ctr">
              <a:spcBef>
                <a:spcPct val="50000"/>
              </a:spcBef>
            </a:pPr>
            <a:r>
              <a:rPr lang="de-DE">
                <a:latin typeface="Linotype Syntax Com Regular"/>
                <a:cs typeface="Linotype Syntax Com Regular"/>
                <a:sym typeface="Wingdings" pitchFamily="-65" charset="2"/>
              </a:rPr>
              <a:t> </a:t>
            </a:r>
            <a:r>
              <a:rPr lang="de-DE">
                <a:latin typeface="Linotype Syntax Com Regular"/>
                <a:cs typeface="Linotype Syntax Com Regular"/>
              </a:rPr>
              <a:t>falsch</a:t>
            </a:r>
          </a:p>
        </p:txBody>
      </p:sp>
    </p:spTree>
    <p:extLst>
      <p:ext uri="{BB962C8B-B14F-4D97-AF65-F5344CB8AC3E}">
        <p14:creationId xmlns:p14="http://schemas.microsoft.com/office/powerpoint/2010/main" val="654530937"/>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31</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10" name="Text Box 5"/>
          <p:cNvSpPr txBox="1">
            <a:spLocks noChangeArrowheads="1"/>
          </p:cNvSpPr>
          <p:nvPr/>
        </p:nvSpPr>
        <p:spPr bwMode="auto">
          <a:xfrm>
            <a:off x="685800" y="56346"/>
            <a:ext cx="8153400" cy="954107"/>
          </a:xfrm>
          <a:prstGeom prst="rect">
            <a:avLst/>
          </a:prstGeom>
          <a:noFill/>
          <a:ln w="9525">
            <a:noFill/>
            <a:miter lim="800000"/>
            <a:headEnd/>
            <a:tailEnd/>
          </a:ln>
        </p:spPr>
        <p:txBody>
          <a:bodyPr>
            <a:prstTxWarp prst="textNoShape">
              <a:avLst/>
            </a:prstTxWarp>
            <a:spAutoFit/>
          </a:bodyPr>
          <a:lstStyle/>
          <a:p>
            <a:pPr>
              <a:spcBef>
                <a:spcPct val="10000"/>
              </a:spcBef>
            </a:pPr>
            <a:r>
              <a:rPr lang="en-US" sz="2800" dirty="0" err="1" smtClean="0">
                <a:solidFill>
                  <a:srgbClr val="7F7F7F"/>
                </a:solidFill>
                <a:latin typeface="Linotype Syntax Com Regular" pitchFamily="-65" charset="0"/>
                <a:ea typeface="Arial" pitchFamily="-65" charset="0"/>
                <a:cs typeface="Arial" pitchFamily="-65" charset="0"/>
              </a:rPr>
              <a:t>Fachwissen</a:t>
            </a:r>
            <a:r>
              <a:rPr lang="en-US" sz="2800" dirty="0" smtClean="0">
                <a:solidFill>
                  <a:srgbClr val="7F7F7F"/>
                </a:solidFill>
                <a:latin typeface="Linotype Syntax Com Regular" pitchFamily="-65" charset="0"/>
                <a:ea typeface="Arial" pitchFamily="-65" charset="0"/>
                <a:cs typeface="Arial" pitchFamily="-65" charset="0"/>
              </a:rPr>
              <a:t>, </a:t>
            </a:r>
            <a:r>
              <a:rPr lang="en-US" sz="2800" dirty="0" err="1" smtClean="0">
                <a:solidFill>
                  <a:srgbClr val="7F7F7F"/>
                </a:solidFill>
                <a:latin typeface="Linotype Syntax Com Regular" pitchFamily="-65" charset="0"/>
                <a:ea typeface="Arial" pitchFamily="-65" charset="0"/>
                <a:cs typeface="Arial" pitchFamily="-65" charset="0"/>
              </a:rPr>
              <a:t>fachdidaktisches</a:t>
            </a:r>
            <a:r>
              <a:rPr lang="en-US" sz="2800" dirty="0" smtClean="0">
                <a:solidFill>
                  <a:srgbClr val="7F7F7F"/>
                </a:solidFill>
                <a:latin typeface="Linotype Syntax Com Regular" pitchFamily="-65" charset="0"/>
                <a:ea typeface="Arial" pitchFamily="-65" charset="0"/>
                <a:cs typeface="Arial" pitchFamily="-65" charset="0"/>
              </a:rPr>
              <a:t> </a:t>
            </a:r>
            <a:r>
              <a:rPr lang="en-US" sz="2800" dirty="0" err="1" smtClean="0">
                <a:solidFill>
                  <a:srgbClr val="7F7F7F"/>
                </a:solidFill>
                <a:latin typeface="Linotype Syntax Com Regular" pitchFamily="-65" charset="0"/>
                <a:ea typeface="Arial" pitchFamily="-65" charset="0"/>
                <a:cs typeface="Arial" pitchFamily="-65" charset="0"/>
              </a:rPr>
              <a:t>Wissen</a:t>
            </a:r>
            <a:r>
              <a:rPr lang="en-US" sz="2800" dirty="0" smtClean="0">
                <a:solidFill>
                  <a:srgbClr val="7F7F7F"/>
                </a:solidFill>
                <a:latin typeface="Linotype Syntax Com Regular" pitchFamily="-65" charset="0"/>
                <a:ea typeface="Arial" pitchFamily="-65" charset="0"/>
                <a:cs typeface="Arial" pitchFamily="-65" charset="0"/>
              </a:rPr>
              <a:t> und</a:t>
            </a:r>
            <a:br>
              <a:rPr lang="en-US" sz="2800" dirty="0" smtClean="0">
                <a:solidFill>
                  <a:srgbClr val="7F7F7F"/>
                </a:solidFill>
                <a:latin typeface="Linotype Syntax Com Regular" pitchFamily="-65" charset="0"/>
                <a:ea typeface="Arial" pitchFamily="-65" charset="0"/>
                <a:cs typeface="Arial" pitchFamily="-65" charset="0"/>
              </a:rPr>
            </a:br>
            <a:r>
              <a:rPr lang="en-US" sz="2800" dirty="0" err="1" smtClean="0">
                <a:solidFill>
                  <a:srgbClr val="7F7F7F"/>
                </a:solidFill>
                <a:latin typeface="Linotype Syntax Com Regular" pitchFamily="-65" charset="0"/>
                <a:ea typeface="Arial" pitchFamily="-65" charset="0"/>
                <a:cs typeface="Arial" pitchFamily="-65" charset="0"/>
              </a:rPr>
              <a:t>Lernen</a:t>
            </a:r>
            <a:r>
              <a:rPr lang="en-US" sz="2800" dirty="0" smtClean="0">
                <a:solidFill>
                  <a:srgbClr val="7F7F7F"/>
                </a:solidFill>
                <a:latin typeface="Linotype Syntax Com Regular" pitchFamily="-65" charset="0"/>
                <a:ea typeface="Arial" pitchFamily="-65" charset="0"/>
                <a:cs typeface="Arial" pitchFamily="-65" charset="0"/>
              </a:rPr>
              <a:t> in </a:t>
            </a:r>
            <a:r>
              <a:rPr lang="en-US" sz="2800" dirty="0" err="1" smtClean="0">
                <a:solidFill>
                  <a:srgbClr val="7F7F7F"/>
                </a:solidFill>
                <a:latin typeface="Linotype Syntax Com Regular" pitchFamily="-65" charset="0"/>
                <a:ea typeface="Arial" pitchFamily="-65" charset="0"/>
                <a:cs typeface="Arial" pitchFamily="-65" charset="0"/>
              </a:rPr>
              <a:t>Mathematik</a:t>
            </a:r>
            <a:r>
              <a:rPr lang="en-US" sz="2800" dirty="0" smtClean="0">
                <a:solidFill>
                  <a:srgbClr val="7F7F7F"/>
                </a:solidFill>
                <a:latin typeface="Linotype Syntax Com Regular" pitchFamily="-65" charset="0"/>
                <a:ea typeface="Arial" pitchFamily="-65" charset="0"/>
                <a:cs typeface="Arial" pitchFamily="-65" charset="0"/>
              </a:rPr>
              <a:t> (Black-Box-</a:t>
            </a:r>
            <a:r>
              <a:rPr lang="en-US" sz="2800" dirty="0" err="1" smtClean="0">
                <a:solidFill>
                  <a:srgbClr val="7F7F7F"/>
                </a:solidFill>
                <a:latin typeface="Linotype Syntax Com Regular" pitchFamily="-65" charset="0"/>
                <a:ea typeface="Arial" pitchFamily="-65" charset="0"/>
                <a:cs typeface="Arial" pitchFamily="-65" charset="0"/>
              </a:rPr>
              <a:t>Modell</a:t>
            </a:r>
            <a:r>
              <a:rPr lang="en-US" sz="2800" dirty="0" smtClean="0">
                <a:solidFill>
                  <a:srgbClr val="7F7F7F"/>
                </a:solidFill>
                <a:latin typeface="Linotype Syntax Com Regular" pitchFamily="-65" charset="0"/>
                <a:ea typeface="Arial" pitchFamily="-65" charset="0"/>
                <a:cs typeface="Arial" pitchFamily="-65" charset="0"/>
              </a:rPr>
              <a:t>)</a:t>
            </a:r>
            <a:endParaRPr lang="de-DE" sz="2800" dirty="0">
              <a:solidFill>
                <a:srgbClr val="7F7F7F"/>
              </a:solidFill>
              <a:latin typeface="Linotype Syntax Com Regular" pitchFamily="-65" charset="0"/>
              <a:ea typeface="Arial" pitchFamily="-65" charset="0"/>
              <a:cs typeface="Arial" pitchFamily="-65" charset="0"/>
            </a:endParaRPr>
          </a:p>
        </p:txBody>
      </p:sp>
      <p:sp>
        <p:nvSpPr>
          <p:cNvPr id="6" name="Rectangle 3"/>
          <p:cNvSpPr txBox="1">
            <a:spLocks noChangeArrowheads="1"/>
          </p:cNvSpPr>
          <p:nvPr/>
        </p:nvSpPr>
        <p:spPr bwMode="auto">
          <a:xfrm>
            <a:off x="398463" y="1628775"/>
            <a:ext cx="8229600" cy="4525963"/>
          </a:xfrm>
          <a:prstGeom prst="rect">
            <a:avLst/>
          </a:prstGeom>
          <a:noFill/>
          <a:ln>
            <a:miter lim="800000"/>
            <a:headEnd/>
            <a:tailEnd/>
          </a:ln>
        </p:spPr>
        <p:txBody>
          <a:bodyPr>
            <a:prstTxWarp prst="textNoShape">
              <a:avLst/>
            </a:prstTxWarp>
          </a:bodyPr>
          <a:lstStyle/>
          <a:p>
            <a:pPr marL="342900" marR="0" lvl="0" indent="-342900" algn="ctr" defTabSz="914400" rtl="0" eaLnBrk="1" fontAlgn="auto" latinLnBrk="0" hangingPunct="1">
              <a:lnSpc>
                <a:spcPct val="100000"/>
              </a:lnSpc>
              <a:spcBef>
                <a:spcPct val="20000"/>
              </a:spcBef>
              <a:spcAft>
                <a:spcPts val="0"/>
              </a:spcAft>
              <a:buClrTx/>
              <a:buSzTx/>
              <a:buFontTx/>
              <a:buNone/>
              <a:tabLst/>
              <a:defRPr/>
            </a:pPr>
            <a:endParaRPr kumimoji="0" lang="en-US" sz="3200" b="0" i="0" u="none" strike="noStrike" kern="1200" cap="none" spc="0" normalizeH="0" baseline="0" noProof="0" smtClean="0">
              <a:ln>
                <a:noFill/>
              </a:ln>
              <a:solidFill>
                <a:srgbClr val="003F7D"/>
              </a:solidFill>
              <a:effectLst/>
              <a:uLnTx/>
              <a:uFillTx/>
              <a:latin typeface="Linotype Syntax Com Regular" pitchFamily="-65" charset="0"/>
              <a:ea typeface="Linotype Syntax Com Regular" pitchFamily="-65" charset="0"/>
              <a:cs typeface="Linotype Syntax Com Regular" pitchFamily="-65" charset="0"/>
            </a:endParaRPr>
          </a:p>
          <a:p>
            <a:pPr marL="342900" marR="0" lvl="0" indent="-342900" algn="ctr" defTabSz="914400" rtl="0" eaLnBrk="1" fontAlgn="auto" latinLnBrk="0" hangingPunct="1">
              <a:lnSpc>
                <a:spcPct val="100000"/>
              </a:lnSpc>
              <a:spcBef>
                <a:spcPct val="20000"/>
              </a:spcBef>
              <a:spcAft>
                <a:spcPts val="0"/>
              </a:spcAft>
              <a:buClrTx/>
              <a:buSzTx/>
              <a:buFontTx/>
              <a:buNone/>
              <a:tabLst/>
              <a:defRPr/>
            </a:pPr>
            <a:endParaRPr kumimoji="0" lang="en-US" sz="3200" b="0" i="0" u="none" strike="noStrike" kern="1200" cap="none" spc="0" normalizeH="0" baseline="0" noProof="0">
              <a:ln>
                <a:noFill/>
              </a:ln>
              <a:solidFill>
                <a:srgbClr val="003F7D"/>
              </a:solidFill>
              <a:effectLst/>
              <a:uLnTx/>
              <a:uFillTx/>
              <a:latin typeface="Linotype Syntax Com Regular" pitchFamily="-65" charset="0"/>
              <a:ea typeface="Linotype Syntax Com Regular" pitchFamily="-65" charset="0"/>
              <a:cs typeface="Linotype Syntax Com Regular" pitchFamily="-65" charset="0"/>
            </a:endParaRPr>
          </a:p>
        </p:txBody>
      </p:sp>
      <p:sp>
        <p:nvSpPr>
          <p:cNvPr id="7" name="Line 4"/>
          <p:cNvSpPr>
            <a:spLocks noChangeShapeType="1"/>
          </p:cNvSpPr>
          <p:nvPr/>
        </p:nvSpPr>
        <p:spPr bwMode="auto">
          <a:xfrm>
            <a:off x="973138" y="3500438"/>
            <a:ext cx="7632700" cy="0"/>
          </a:xfrm>
          <a:prstGeom prst="line">
            <a:avLst/>
          </a:prstGeom>
          <a:noFill/>
          <a:ln w="19050">
            <a:solidFill>
              <a:srgbClr val="FF0000"/>
            </a:solidFill>
            <a:round/>
            <a:headEnd/>
            <a:tailEnd/>
          </a:ln>
        </p:spPr>
        <p:txBody>
          <a:bodyPr>
            <a:prstTxWarp prst="textNoShape">
              <a:avLst/>
            </a:prstTxWarp>
          </a:bodyPr>
          <a:lstStyle/>
          <a:p>
            <a:endParaRPr lang="de-DE"/>
          </a:p>
        </p:txBody>
      </p:sp>
      <p:sp>
        <p:nvSpPr>
          <p:cNvPr id="8" name="Rectangle 5"/>
          <p:cNvSpPr>
            <a:spLocks noChangeArrowheads="1"/>
          </p:cNvSpPr>
          <p:nvPr/>
        </p:nvSpPr>
        <p:spPr bwMode="auto">
          <a:xfrm>
            <a:off x="6589713" y="4365625"/>
            <a:ext cx="1655762" cy="792163"/>
          </a:xfrm>
          <a:prstGeom prst="rect">
            <a:avLst/>
          </a:prstGeom>
          <a:solidFill>
            <a:schemeClr val="accent1"/>
          </a:solidFill>
          <a:ln w="19050">
            <a:solidFill>
              <a:schemeClr val="tx1"/>
            </a:solidFill>
            <a:miter lim="800000"/>
            <a:headEnd/>
            <a:tailEnd/>
          </a:ln>
        </p:spPr>
        <p:txBody>
          <a:bodyPr wrap="none" anchor="ctr">
            <a:prstTxWarp prst="textNoShape">
              <a:avLst/>
            </a:prstTxWarp>
          </a:bodyPr>
          <a:lstStyle/>
          <a:p>
            <a:pPr algn="ctr"/>
            <a:r>
              <a:rPr lang="en-US" sz="1800" dirty="0" err="1">
                <a:solidFill>
                  <a:srgbClr val="FFFFFF"/>
                </a:solidFill>
                <a:latin typeface="Linotype Syntax Com Regular" pitchFamily="-65" charset="0"/>
                <a:ea typeface="Linotype Syntax Com Regular" pitchFamily="-65" charset="0"/>
                <a:cs typeface="Linotype Syntax Com Regular" pitchFamily="-65" charset="0"/>
              </a:rPr>
              <a:t>Mathematik</a:t>
            </a:r>
            <a:r>
              <a:rPr lang="en-US" sz="1800" dirty="0">
                <a:solidFill>
                  <a:srgbClr val="FFFFFF"/>
                </a:solidFill>
                <a:latin typeface="Linotype Syntax Com Regular" pitchFamily="-65" charset="0"/>
                <a:ea typeface="Linotype Syntax Com Regular" pitchFamily="-65" charset="0"/>
                <a:cs typeface="Linotype Syntax Com Regular" pitchFamily="-65" charset="0"/>
              </a:rPr>
              <a:t>-</a:t>
            </a:r>
          </a:p>
          <a:p>
            <a:pPr algn="ctr"/>
            <a:r>
              <a:rPr lang="en-US" sz="1800" dirty="0" err="1">
                <a:solidFill>
                  <a:srgbClr val="FFFFFF"/>
                </a:solidFill>
                <a:latin typeface="Linotype Syntax Com Regular" pitchFamily="-65" charset="0"/>
                <a:ea typeface="Linotype Syntax Com Regular" pitchFamily="-65" charset="0"/>
                <a:cs typeface="Linotype Syntax Com Regular" pitchFamily="-65" charset="0"/>
              </a:rPr>
              <a:t>leistung</a:t>
            </a:r>
            <a:endParaRPr lang="en-US" sz="1800" dirty="0">
              <a:solidFill>
                <a:srgbClr val="FFFFFF"/>
              </a:solidFill>
              <a:latin typeface="Linotype Syntax Com Regular" pitchFamily="-65" charset="0"/>
              <a:ea typeface="Linotype Syntax Com Regular" pitchFamily="-65" charset="0"/>
              <a:cs typeface="Linotype Syntax Com Regular" pitchFamily="-65" charset="0"/>
            </a:endParaRPr>
          </a:p>
        </p:txBody>
      </p:sp>
      <p:sp>
        <p:nvSpPr>
          <p:cNvPr id="9" name="Text Box 6"/>
          <p:cNvSpPr txBox="1">
            <a:spLocks noChangeArrowheads="1"/>
          </p:cNvSpPr>
          <p:nvPr/>
        </p:nvSpPr>
        <p:spPr bwMode="auto">
          <a:xfrm>
            <a:off x="228600" y="5229225"/>
            <a:ext cx="1025525" cy="677863"/>
          </a:xfrm>
          <a:prstGeom prst="rect">
            <a:avLst/>
          </a:prstGeom>
          <a:noFill/>
          <a:ln w="19050">
            <a:solidFill>
              <a:schemeClr val="bg1"/>
            </a:solidFill>
            <a:miter lim="800000"/>
            <a:headEnd/>
            <a:tailEnd/>
          </a:ln>
        </p:spPr>
        <p:txBody>
          <a:bodyPr wrap="none">
            <a:prstTxWarp prst="textNoShape">
              <a:avLst/>
            </a:prstTxWarp>
            <a:spAutoFit/>
          </a:bodyPr>
          <a:lstStyle/>
          <a:p>
            <a:pPr algn="ctr"/>
            <a:r>
              <a:rPr lang="en-US" sz="2000">
                <a:latin typeface="Linotype Syntax Com Regular" pitchFamily="-65" charset="0"/>
                <a:ea typeface="Linotype Syntax Com Regular" pitchFamily="-65" charset="0"/>
                <a:cs typeface="Linotype Syntax Com Regular" pitchFamily="-65" charset="0"/>
              </a:rPr>
              <a:t>T1</a:t>
            </a:r>
          </a:p>
          <a:p>
            <a:pPr algn="ctr"/>
            <a:r>
              <a:rPr lang="en-US" sz="1800">
                <a:latin typeface="Linotype Syntax Com Regular" pitchFamily="-65" charset="0"/>
                <a:ea typeface="Linotype Syntax Com Regular" pitchFamily="-65" charset="0"/>
                <a:cs typeface="Linotype Syntax Com Regular" pitchFamily="-65" charset="0"/>
              </a:rPr>
              <a:t>Klasse 9</a:t>
            </a:r>
          </a:p>
        </p:txBody>
      </p:sp>
      <p:sp>
        <p:nvSpPr>
          <p:cNvPr id="12" name="Text Box 7"/>
          <p:cNvSpPr txBox="1">
            <a:spLocks noChangeArrowheads="1"/>
          </p:cNvSpPr>
          <p:nvPr/>
        </p:nvSpPr>
        <p:spPr bwMode="auto">
          <a:xfrm>
            <a:off x="6884988" y="5229225"/>
            <a:ext cx="1092200" cy="677863"/>
          </a:xfrm>
          <a:prstGeom prst="rect">
            <a:avLst/>
          </a:prstGeom>
          <a:noFill/>
          <a:ln w="19050">
            <a:solidFill>
              <a:schemeClr val="bg1"/>
            </a:solidFill>
            <a:miter lim="800000"/>
            <a:headEnd/>
            <a:tailEnd/>
          </a:ln>
        </p:spPr>
        <p:txBody>
          <a:bodyPr wrap="none">
            <a:prstTxWarp prst="textNoShape">
              <a:avLst/>
            </a:prstTxWarp>
            <a:spAutoFit/>
          </a:bodyPr>
          <a:lstStyle/>
          <a:p>
            <a:pPr algn="ctr"/>
            <a:r>
              <a:rPr lang="en-US" sz="2000">
                <a:latin typeface="Linotype Syntax Com Regular" pitchFamily="-65" charset="0"/>
                <a:ea typeface="Linotype Syntax Com Regular" pitchFamily="-65" charset="0"/>
                <a:cs typeface="Linotype Syntax Com Regular" pitchFamily="-65" charset="0"/>
              </a:rPr>
              <a:t>T2</a:t>
            </a:r>
          </a:p>
          <a:p>
            <a:pPr algn="ctr"/>
            <a:r>
              <a:rPr lang="en-US" sz="1800">
                <a:latin typeface="Linotype Syntax Com Regular" pitchFamily="-65" charset="0"/>
                <a:ea typeface="Linotype Syntax Com Regular" pitchFamily="-65" charset="0"/>
                <a:cs typeface="Linotype Syntax Com Regular" pitchFamily="-65" charset="0"/>
              </a:rPr>
              <a:t>Klasse10</a:t>
            </a:r>
          </a:p>
        </p:txBody>
      </p:sp>
      <p:sp>
        <p:nvSpPr>
          <p:cNvPr id="13" name="Line 8"/>
          <p:cNvSpPr>
            <a:spLocks noChangeShapeType="1"/>
          </p:cNvSpPr>
          <p:nvPr/>
        </p:nvSpPr>
        <p:spPr bwMode="auto">
          <a:xfrm>
            <a:off x="3133725" y="2349500"/>
            <a:ext cx="4176713" cy="0"/>
          </a:xfrm>
          <a:prstGeom prst="line">
            <a:avLst/>
          </a:prstGeom>
          <a:noFill/>
          <a:ln w="19050">
            <a:solidFill>
              <a:schemeClr val="tx1"/>
            </a:solidFill>
            <a:round/>
            <a:headEnd/>
            <a:tailEnd/>
          </a:ln>
        </p:spPr>
        <p:txBody>
          <a:bodyPr>
            <a:prstTxWarp prst="textNoShape">
              <a:avLst/>
            </a:prstTxWarp>
          </a:bodyPr>
          <a:lstStyle/>
          <a:p>
            <a:endParaRPr lang="de-DE"/>
          </a:p>
        </p:txBody>
      </p:sp>
      <p:sp>
        <p:nvSpPr>
          <p:cNvPr id="14" name="Line 9"/>
          <p:cNvSpPr>
            <a:spLocks noChangeShapeType="1"/>
          </p:cNvSpPr>
          <p:nvPr/>
        </p:nvSpPr>
        <p:spPr bwMode="auto">
          <a:xfrm>
            <a:off x="7310438" y="2349500"/>
            <a:ext cx="0" cy="2016125"/>
          </a:xfrm>
          <a:prstGeom prst="line">
            <a:avLst/>
          </a:prstGeom>
          <a:noFill/>
          <a:ln w="19050">
            <a:solidFill>
              <a:schemeClr val="tx1"/>
            </a:solidFill>
            <a:round/>
            <a:headEnd/>
            <a:tailEnd type="triangle" w="med" len="med"/>
          </a:ln>
        </p:spPr>
        <p:txBody>
          <a:bodyPr>
            <a:prstTxWarp prst="textNoShape">
              <a:avLst/>
            </a:prstTxWarp>
          </a:bodyPr>
          <a:lstStyle/>
          <a:p>
            <a:endParaRPr lang="de-DE"/>
          </a:p>
        </p:txBody>
      </p:sp>
      <p:sp>
        <p:nvSpPr>
          <p:cNvPr id="15" name="Oval 10"/>
          <p:cNvSpPr>
            <a:spLocks noChangeArrowheads="1"/>
          </p:cNvSpPr>
          <p:nvPr/>
        </p:nvSpPr>
        <p:spPr bwMode="auto">
          <a:xfrm>
            <a:off x="1477963" y="2060575"/>
            <a:ext cx="1655762" cy="504825"/>
          </a:xfrm>
          <a:prstGeom prst="ellipse">
            <a:avLst/>
          </a:prstGeom>
          <a:solidFill>
            <a:schemeClr val="accent1"/>
          </a:solidFill>
          <a:ln w="19050">
            <a:solidFill>
              <a:schemeClr val="tx1"/>
            </a:solidFill>
            <a:round/>
            <a:headEnd/>
            <a:tailEnd/>
          </a:ln>
        </p:spPr>
        <p:txBody>
          <a:bodyPr wrap="none" anchor="ctr">
            <a:prstTxWarp prst="textNoShape">
              <a:avLst/>
            </a:prstTxWarp>
          </a:bodyPr>
          <a:lstStyle/>
          <a:p>
            <a:pPr algn="ctr"/>
            <a:r>
              <a:rPr lang="de-DE" sz="2000">
                <a:solidFill>
                  <a:schemeClr val="bg1"/>
                </a:solidFill>
                <a:latin typeface="Linotype Syntax Com Regular" pitchFamily="-65" charset="0"/>
                <a:ea typeface="Linotype Syntax Com Regular" pitchFamily="-65" charset="0"/>
                <a:cs typeface="Linotype Syntax Com Regular" pitchFamily="-65" charset="0"/>
              </a:rPr>
              <a:t>F</a:t>
            </a:r>
            <a:r>
              <a:rPr lang="en-US" sz="2000">
                <a:solidFill>
                  <a:schemeClr val="bg1"/>
                </a:solidFill>
                <a:latin typeface="Linotype Syntax Com Regular" pitchFamily="-65" charset="0"/>
                <a:ea typeface="Linotype Syntax Com Regular" pitchFamily="-65" charset="0"/>
                <a:cs typeface="Linotype Syntax Com Regular" pitchFamily="-65" charset="0"/>
              </a:rPr>
              <a:t>achdid. W.</a:t>
            </a:r>
          </a:p>
        </p:txBody>
      </p:sp>
      <p:sp>
        <p:nvSpPr>
          <p:cNvPr id="16" name="Text Box 11"/>
          <p:cNvSpPr txBox="1">
            <a:spLocks noChangeArrowheads="1"/>
          </p:cNvSpPr>
          <p:nvPr/>
        </p:nvSpPr>
        <p:spPr bwMode="auto">
          <a:xfrm>
            <a:off x="4430713" y="1916113"/>
            <a:ext cx="776287" cy="400050"/>
          </a:xfrm>
          <a:prstGeom prst="rect">
            <a:avLst/>
          </a:prstGeom>
          <a:noFill/>
          <a:ln w="9525">
            <a:noFill/>
            <a:miter lim="800000"/>
            <a:headEnd/>
            <a:tailEnd/>
          </a:ln>
        </p:spPr>
        <p:txBody>
          <a:bodyPr wrap="none">
            <a:prstTxWarp prst="textNoShape">
              <a:avLst/>
            </a:prstTxWarp>
            <a:spAutoFit/>
          </a:bodyPr>
          <a:lstStyle/>
          <a:p>
            <a:r>
              <a:rPr lang="en-US" sz="2000">
                <a:latin typeface="Linotype Syntax Com Regular" pitchFamily="-65" charset="0"/>
                <a:ea typeface="Linotype Syntax Com Regular" pitchFamily="-65" charset="0"/>
                <a:cs typeface="Linotype Syntax Com Regular" pitchFamily="-65" charset="0"/>
              </a:rPr>
              <a:t>.51**</a:t>
            </a:r>
          </a:p>
        </p:txBody>
      </p:sp>
      <p:sp>
        <p:nvSpPr>
          <p:cNvPr id="17" name="Text Box 12"/>
          <p:cNvSpPr txBox="1">
            <a:spLocks noChangeArrowheads="1"/>
          </p:cNvSpPr>
          <p:nvPr/>
        </p:nvSpPr>
        <p:spPr bwMode="auto">
          <a:xfrm>
            <a:off x="7742238" y="2636838"/>
            <a:ext cx="969962" cy="400050"/>
          </a:xfrm>
          <a:prstGeom prst="rect">
            <a:avLst/>
          </a:prstGeom>
          <a:noFill/>
          <a:ln w="9525">
            <a:noFill/>
            <a:miter lim="800000"/>
            <a:headEnd/>
            <a:tailEnd/>
          </a:ln>
        </p:spPr>
        <p:txBody>
          <a:bodyPr wrap="none">
            <a:prstTxWarp prst="textNoShape">
              <a:avLst/>
            </a:prstTxWarp>
            <a:spAutoFit/>
          </a:bodyPr>
          <a:lstStyle/>
          <a:p>
            <a:r>
              <a:rPr lang="en-US" sz="2000">
                <a:latin typeface="Linotype Syntax Com Regular" pitchFamily="-65" charset="0"/>
                <a:ea typeface="Linotype Syntax Com Regular" pitchFamily="-65" charset="0"/>
                <a:cs typeface="Linotype Syntax Com Regular" pitchFamily="-65" charset="0"/>
              </a:rPr>
              <a:t>R</a:t>
            </a:r>
            <a:r>
              <a:rPr lang="en-US" sz="2000" baseline="30000">
                <a:latin typeface="Linotype Syntax Com Regular" pitchFamily="-65" charset="0"/>
                <a:ea typeface="Linotype Syntax Com Regular" pitchFamily="-65" charset="0"/>
                <a:cs typeface="Linotype Syntax Com Regular" pitchFamily="-65" charset="0"/>
              </a:rPr>
              <a:t>2</a:t>
            </a:r>
            <a:r>
              <a:rPr lang="en-US" sz="2000">
                <a:latin typeface="Linotype Syntax Com Regular" pitchFamily="-65" charset="0"/>
                <a:ea typeface="Linotype Syntax Com Regular" pitchFamily="-65" charset="0"/>
                <a:cs typeface="Linotype Syntax Com Regular" pitchFamily="-65" charset="0"/>
              </a:rPr>
              <a:t>=.25</a:t>
            </a:r>
          </a:p>
        </p:txBody>
      </p:sp>
      <p:sp>
        <p:nvSpPr>
          <p:cNvPr id="18" name="Text Box 13"/>
          <p:cNvSpPr txBox="1">
            <a:spLocks noChangeArrowheads="1"/>
          </p:cNvSpPr>
          <p:nvPr/>
        </p:nvSpPr>
        <p:spPr bwMode="auto">
          <a:xfrm>
            <a:off x="7742238" y="3860800"/>
            <a:ext cx="969962" cy="400050"/>
          </a:xfrm>
          <a:prstGeom prst="rect">
            <a:avLst/>
          </a:prstGeom>
          <a:noFill/>
          <a:ln w="9525">
            <a:noFill/>
            <a:miter lim="800000"/>
            <a:headEnd/>
            <a:tailEnd/>
          </a:ln>
        </p:spPr>
        <p:txBody>
          <a:bodyPr wrap="none">
            <a:prstTxWarp prst="textNoShape">
              <a:avLst/>
            </a:prstTxWarp>
            <a:spAutoFit/>
          </a:bodyPr>
          <a:lstStyle/>
          <a:p>
            <a:r>
              <a:rPr lang="en-US" sz="2000">
                <a:latin typeface="Linotype Syntax Com Regular" pitchFamily="-65" charset="0"/>
                <a:ea typeface="Linotype Syntax Com Regular" pitchFamily="-65" charset="0"/>
                <a:cs typeface="Linotype Syntax Com Regular" pitchFamily="-65" charset="0"/>
              </a:rPr>
              <a:t>R</a:t>
            </a:r>
            <a:r>
              <a:rPr lang="en-US" sz="2000" baseline="30000">
                <a:latin typeface="Linotype Syntax Com Regular" pitchFamily="-65" charset="0"/>
                <a:ea typeface="Linotype Syntax Com Regular" pitchFamily="-65" charset="0"/>
                <a:cs typeface="Linotype Syntax Com Regular" pitchFamily="-65" charset="0"/>
              </a:rPr>
              <a:t>2</a:t>
            </a:r>
            <a:r>
              <a:rPr lang="en-US" sz="2000">
                <a:latin typeface="Linotype Syntax Com Regular" pitchFamily="-65" charset="0"/>
                <a:ea typeface="Linotype Syntax Com Regular" pitchFamily="-65" charset="0"/>
                <a:cs typeface="Linotype Syntax Com Regular" pitchFamily="-65" charset="0"/>
              </a:rPr>
              <a:t>=.62</a:t>
            </a:r>
          </a:p>
        </p:txBody>
      </p:sp>
      <p:sp>
        <p:nvSpPr>
          <p:cNvPr id="19" name="Oval 14"/>
          <p:cNvSpPr>
            <a:spLocks noChangeArrowheads="1"/>
          </p:cNvSpPr>
          <p:nvPr/>
        </p:nvSpPr>
        <p:spPr bwMode="auto">
          <a:xfrm>
            <a:off x="1477963" y="1412875"/>
            <a:ext cx="1655762" cy="504825"/>
          </a:xfrm>
          <a:prstGeom prst="ellipse">
            <a:avLst/>
          </a:prstGeom>
          <a:solidFill>
            <a:schemeClr val="accent1"/>
          </a:solidFill>
          <a:ln w="19050">
            <a:solidFill>
              <a:schemeClr val="tx1"/>
            </a:solidFill>
            <a:round/>
            <a:headEnd/>
            <a:tailEnd/>
          </a:ln>
        </p:spPr>
        <p:txBody>
          <a:bodyPr wrap="none" anchor="ctr">
            <a:prstTxWarp prst="textNoShape">
              <a:avLst/>
            </a:prstTxWarp>
          </a:bodyPr>
          <a:lstStyle/>
          <a:p>
            <a:pPr algn="ctr"/>
            <a:r>
              <a:rPr lang="en-US" sz="2000">
                <a:solidFill>
                  <a:schemeClr val="bg1"/>
                </a:solidFill>
                <a:latin typeface="Linotype Syntax Com Regular" pitchFamily="-65" charset="0"/>
                <a:ea typeface="Linotype Syntax Com Regular" pitchFamily="-65" charset="0"/>
                <a:cs typeface="Linotype Syntax Com Regular" pitchFamily="-65" charset="0"/>
              </a:rPr>
              <a:t>Fachwiss.</a:t>
            </a:r>
          </a:p>
        </p:txBody>
      </p:sp>
      <p:sp>
        <p:nvSpPr>
          <p:cNvPr id="20" name="Line 15"/>
          <p:cNvSpPr>
            <a:spLocks noChangeShapeType="1"/>
          </p:cNvSpPr>
          <p:nvPr/>
        </p:nvSpPr>
        <p:spPr bwMode="auto">
          <a:xfrm flipH="1">
            <a:off x="1189038" y="1628775"/>
            <a:ext cx="288925" cy="0"/>
          </a:xfrm>
          <a:prstGeom prst="line">
            <a:avLst/>
          </a:prstGeom>
          <a:noFill/>
          <a:ln w="19050">
            <a:solidFill>
              <a:schemeClr val="tx1"/>
            </a:solidFill>
            <a:round/>
            <a:headEnd/>
            <a:tailEnd/>
          </a:ln>
        </p:spPr>
        <p:txBody>
          <a:bodyPr>
            <a:prstTxWarp prst="textNoShape">
              <a:avLst/>
            </a:prstTxWarp>
          </a:bodyPr>
          <a:lstStyle/>
          <a:p>
            <a:endParaRPr lang="de-DE"/>
          </a:p>
        </p:txBody>
      </p:sp>
      <p:sp>
        <p:nvSpPr>
          <p:cNvPr id="21" name="Line 16"/>
          <p:cNvSpPr>
            <a:spLocks noChangeShapeType="1"/>
          </p:cNvSpPr>
          <p:nvPr/>
        </p:nvSpPr>
        <p:spPr bwMode="auto">
          <a:xfrm>
            <a:off x="1189038" y="1628775"/>
            <a:ext cx="0" cy="720725"/>
          </a:xfrm>
          <a:prstGeom prst="line">
            <a:avLst/>
          </a:prstGeom>
          <a:noFill/>
          <a:ln w="19050">
            <a:solidFill>
              <a:schemeClr val="tx1"/>
            </a:solidFill>
            <a:round/>
            <a:headEnd/>
            <a:tailEnd/>
          </a:ln>
        </p:spPr>
        <p:txBody>
          <a:bodyPr>
            <a:prstTxWarp prst="textNoShape">
              <a:avLst/>
            </a:prstTxWarp>
          </a:bodyPr>
          <a:lstStyle/>
          <a:p>
            <a:endParaRPr lang="de-DE"/>
          </a:p>
        </p:txBody>
      </p:sp>
      <p:sp>
        <p:nvSpPr>
          <p:cNvPr id="22" name="Line 17"/>
          <p:cNvSpPr>
            <a:spLocks noChangeShapeType="1"/>
          </p:cNvSpPr>
          <p:nvPr/>
        </p:nvSpPr>
        <p:spPr bwMode="auto">
          <a:xfrm>
            <a:off x="1189038" y="2349500"/>
            <a:ext cx="288925" cy="0"/>
          </a:xfrm>
          <a:prstGeom prst="line">
            <a:avLst/>
          </a:prstGeom>
          <a:noFill/>
          <a:ln w="19050">
            <a:solidFill>
              <a:schemeClr val="tx1"/>
            </a:solidFill>
            <a:round/>
            <a:headEnd/>
            <a:tailEnd type="triangle" w="med" len="med"/>
          </a:ln>
        </p:spPr>
        <p:txBody>
          <a:bodyPr>
            <a:prstTxWarp prst="textNoShape">
              <a:avLst/>
            </a:prstTxWarp>
          </a:bodyPr>
          <a:lstStyle/>
          <a:p>
            <a:endParaRPr lang="de-DE"/>
          </a:p>
        </p:txBody>
      </p:sp>
      <p:sp>
        <p:nvSpPr>
          <p:cNvPr id="23" name="Text Box 18"/>
          <p:cNvSpPr txBox="1">
            <a:spLocks noChangeArrowheads="1"/>
          </p:cNvSpPr>
          <p:nvPr/>
        </p:nvSpPr>
        <p:spPr bwMode="auto">
          <a:xfrm>
            <a:off x="469900" y="1773238"/>
            <a:ext cx="776288" cy="400050"/>
          </a:xfrm>
          <a:prstGeom prst="rect">
            <a:avLst/>
          </a:prstGeom>
          <a:noFill/>
          <a:ln w="9525">
            <a:noFill/>
            <a:miter lim="800000"/>
            <a:headEnd/>
            <a:tailEnd/>
          </a:ln>
        </p:spPr>
        <p:txBody>
          <a:bodyPr wrap="none">
            <a:prstTxWarp prst="textNoShape">
              <a:avLst/>
            </a:prstTxWarp>
            <a:spAutoFit/>
          </a:bodyPr>
          <a:lstStyle/>
          <a:p>
            <a:r>
              <a:rPr lang="en-US" sz="2000">
                <a:latin typeface="Linotype Syntax Com Regular" pitchFamily="-65" charset="0"/>
                <a:ea typeface="Linotype Syntax Com Regular" pitchFamily="-65" charset="0"/>
                <a:cs typeface="Linotype Syntax Com Regular" pitchFamily="-65" charset="0"/>
              </a:rPr>
              <a:t>.60**</a:t>
            </a:r>
          </a:p>
        </p:txBody>
      </p:sp>
      <p:grpSp>
        <p:nvGrpSpPr>
          <p:cNvPr id="24" name="Group 20"/>
          <p:cNvGrpSpPr>
            <a:grpSpLocks/>
          </p:cNvGrpSpPr>
          <p:nvPr/>
        </p:nvGrpSpPr>
        <p:grpSpPr bwMode="auto">
          <a:xfrm>
            <a:off x="1441450" y="4221163"/>
            <a:ext cx="5111750" cy="2441575"/>
            <a:chOff x="975" y="2659"/>
            <a:chExt cx="3220" cy="1538"/>
          </a:xfrm>
        </p:grpSpPr>
        <p:sp>
          <p:nvSpPr>
            <p:cNvPr id="25" name="Text Box 21"/>
            <p:cNvSpPr txBox="1">
              <a:spLocks noChangeArrowheads="1"/>
            </p:cNvSpPr>
            <p:nvPr/>
          </p:nvSpPr>
          <p:spPr bwMode="auto">
            <a:xfrm>
              <a:off x="2426" y="2659"/>
              <a:ext cx="462" cy="250"/>
            </a:xfrm>
            <a:prstGeom prst="rect">
              <a:avLst/>
            </a:prstGeom>
            <a:noFill/>
            <a:ln w="9525">
              <a:noFill/>
              <a:miter lim="800000"/>
              <a:headEnd/>
              <a:tailEnd/>
            </a:ln>
          </p:spPr>
          <p:txBody>
            <a:bodyPr wrap="none">
              <a:prstTxWarp prst="textNoShape">
                <a:avLst/>
              </a:prstTxWarp>
              <a:spAutoFit/>
            </a:bodyPr>
            <a:lstStyle/>
            <a:p>
              <a:r>
                <a:rPr lang="en-US" sz="2000"/>
                <a:t>.49**</a:t>
              </a:r>
            </a:p>
          </p:txBody>
        </p:sp>
        <p:grpSp>
          <p:nvGrpSpPr>
            <p:cNvPr id="26" name="Group 22"/>
            <p:cNvGrpSpPr>
              <a:grpSpLocks/>
            </p:cNvGrpSpPr>
            <p:nvPr/>
          </p:nvGrpSpPr>
          <p:grpSpPr bwMode="auto">
            <a:xfrm>
              <a:off x="975" y="2659"/>
              <a:ext cx="3220" cy="1538"/>
              <a:chOff x="975" y="2659"/>
              <a:chExt cx="3220" cy="1538"/>
            </a:xfrm>
          </p:grpSpPr>
          <p:sp>
            <p:nvSpPr>
              <p:cNvPr id="27" name="Rectangle 23"/>
              <p:cNvSpPr>
                <a:spLocks noChangeArrowheads="1"/>
              </p:cNvSpPr>
              <p:nvPr/>
            </p:nvSpPr>
            <p:spPr bwMode="auto">
              <a:xfrm>
                <a:off x="975" y="3203"/>
                <a:ext cx="1043" cy="318"/>
              </a:xfrm>
              <a:prstGeom prst="rect">
                <a:avLst/>
              </a:prstGeom>
              <a:solidFill>
                <a:schemeClr val="accent1"/>
              </a:solidFill>
              <a:ln w="19050">
                <a:solidFill>
                  <a:schemeClr val="tx1"/>
                </a:solidFill>
                <a:miter lim="800000"/>
                <a:headEnd/>
                <a:tailEnd/>
              </a:ln>
            </p:spPr>
            <p:txBody>
              <a:bodyPr wrap="none" anchor="ctr">
                <a:prstTxWarp prst="textNoShape">
                  <a:avLst/>
                </a:prstTxWarp>
              </a:bodyPr>
              <a:lstStyle/>
              <a:p>
                <a:pPr algn="ctr"/>
                <a:endParaRPr lang="en-US" sz="2000"/>
              </a:p>
            </p:txBody>
          </p:sp>
          <p:sp>
            <p:nvSpPr>
              <p:cNvPr id="28" name="Rectangle 24"/>
              <p:cNvSpPr>
                <a:spLocks noChangeArrowheads="1"/>
              </p:cNvSpPr>
              <p:nvPr/>
            </p:nvSpPr>
            <p:spPr bwMode="auto">
              <a:xfrm>
                <a:off x="975" y="2659"/>
                <a:ext cx="1043" cy="454"/>
              </a:xfrm>
              <a:prstGeom prst="rect">
                <a:avLst/>
              </a:prstGeom>
              <a:solidFill>
                <a:schemeClr val="accent1"/>
              </a:solidFill>
              <a:ln w="19050">
                <a:solidFill>
                  <a:schemeClr val="tx1"/>
                </a:solidFill>
                <a:miter lim="800000"/>
                <a:headEnd/>
                <a:tailEnd/>
              </a:ln>
            </p:spPr>
            <p:txBody>
              <a:bodyPr wrap="none" anchor="ctr">
                <a:prstTxWarp prst="textNoShape">
                  <a:avLst/>
                </a:prstTxWarp>
              </a:bodyPr>
              <a:lstStyle/>
              <a:p>
                <a:pPr algn="ctr"/>
                <a:r>
                  <a:rPr lang="en-US" sz="2000" dirty="0" err="1">
                    <a:solidFill>
                      <a:srgbClr val="FFFFFF"/>
                    </a:solidFill>
                  </a:rPr>
                  <a:t>Vorwissen</a:t>
                </a:r>
                <a:endParaRPr lang="en-US" sz="2000" dirty="0">
                  <a:solidFill>
                    <a:srgbClr val="FFFFFF"/>
                  </a:solidFill>
                </a:endParaRPr>
              </a:p>
            </p:txBody>
          </p:sp>
          <p:sp>
            <p:nvSpPr>
              <p:cNvPr id="29" name="Line 25"/>
              <p:cNvSpPr>
                <a:spLocks noChangeShapeType="1"/>
              </p:cNvSpPr>
              <p:nvPr/>
            </p:nvSpPr>
            <p:spPr bwMode="auto">
              <a:xfrm>
                <a:off x="2018" y="2931"/>
                <a:ext cx="2177" cy="0"/>
              </a:xfrm>
              <a:prstGeom prst="line">
                <a:avLst/>
              </a:prstGeom>
              <a:noFill/>
              <a:ln w="19050">
                <a:solidFill>
                  <a:schemeClr val="tx1"/>
                </a:solidFill>
                <a:round/>
                <a:headEnd/>
                <a:tailEnd type="triangle" w="med" len="med"/>
              </a:ln>
            </p:spPr>
            <p:txBody>
              <a:bodyPr>
                <a:prstTxWarp prst="textNoShape">
                  <a:avLst/>
                </a:prstTxWarp>
              </a:bodyPr>
              <a:lstStyle/>
              <a:p>
                <a:endParaRPr lang="de-DE"/>
              </a:p>
            </p:txBody>
          </p:sp>
          <p:sp>
            <p:nvSpPr>
              <p:cNvPr id="30" name="Line 26"/>
              <p:cNvSpPr>
                <a:spLocks noChangeShapeType="1"/>
              </p:cNvSpPr>
              <p:nvPr/>
            </p:nvSpPr>
            <p:spPr bwMode="auto">
              <a:xfrm flipV="1">
                <a:off x="2018" y="3022"/>
                <a:ext cx="2177" cy="363"/>
              </a:xfrm>
              <a:prstGeom prst="line">
                <a:avLst/>
              </a:prstGeom>
              <a:noFill/>
              <a:ln w="19050">
                <a:solidFill>
                  <a:schemeClr val="tx1"/>
                </a:solidFill>
                <a:round/>
                <a:headEnd/>
                <a:tailEnd type="triangle" w="med" len="med"/>
              </a:ln>
            </p:spPr>
            <p:txBody>
              <a:bodyPr>
                <a:prstTxWarp prst="textNoShape">
                  <a:avLst/>
                </a:prstTxWarp>
              </a:bodyPr>
              <a:lstStyle/>
              <a:p>
                <a:endParaRPr lang="de-DE"/>
              </a:p>
            </p:txBody>
          </p:sp>
          <p:sp>
            <p:nvSpPr>
              <p:cNvPr id="31" name="Text Box 27"/>
              <p:cNvSpPr txBox="1">
                <a:spLocks noChangeArrowheads="1"/>
              </p:cNvSpPr>
              <p:nvPr/>
            </p:nvSpPr>
            <p:spPr bwMode="auto">
              <a:xfrm>
                <a:off x="1325" y="3563"/>
                <a:ext cx="160" cy="634"/>
              </a:xfrm>
              <a:prstGeom prst="rect">
                <a:avLst/>
              </a:prstGeom>
              <a:noFill/>
              <a:ln w="9525">
                <a:noFill/>
                <a:miter lim="800000"/>
                <a:headEnd/>
                <a:tailEnd/>
              </a:ln>
            </p:spPr>
            <p:txBody>
              <a:bodyPr wrap="none">
                <a:prstTxWarp prst="textNoShape">
                  <a:avLst/>
                </a:prstTxWarp>
                <a:spAutoFit/>
              </a:bodyPr>
              <a:lstStyle/>
              <a:p>
                <a:r>
                  <a:rPr lang="en-US" sz="2000" b="1"/>
                  <a:t>.</a:t>
                </a:r>
              </a:p>
              <a:p>
                <a:r>
                  <a:rPr lang="en-US" sz="2000" b="1"/>
                  <a:t>.</a:t>
                </a:r>
              </a:p>
              <a:p>
                <a:r>
                  <a:rPr lang="en-US" sz="2000" b="1"/>
                  <a:t>.</a:t>
                </a:r>
                <a:endParaRPr lang="en-US" sz="2000"/>
              </a:p>
            </p:txBody>
          </p:sp>
        </p:grpSp>
      </p:grpSp>
    </p:spTree>
    <p:extLst>
      <p:ext uri="{BB962C8B-B14F-4D97-AF65-F5344CB8AC3E}">
        <p14:creationId xmlns:p14="http://schemas.microsoft.com/office/powerpoint/2010/main" val="37326396"/>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32</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10" name="Text Box 5"/>
          <p:cNvSpPr txBox="1">
            <a:spLocks noChangeArrowheads="1"/>
          </p:cNvSpPr>
          <p:nvPr/>
        </p:nvSpPr>
        <p:spPr bwMode="auto">
          <a:xfrm>
            <a:off x="990600" y="533400"/>
            <a:ext cx="8153400" cy="523875"/>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Befunde zu den Basisdimensionen</a:t>
            </a:r>
            <a:endParaRPr lang="de-DE" sz="2800" dirty="0">
              <a:solidFill>
                <a:srgbClr val="7F7F7F"/>
              </a:solidFill>
              <a:latin typeface="Linotype Syntax Com Regular" pitchFamily="-65" charset="0"/>
              <a:ea typeface="Arial" pitchFamily="-65" charset="0"/>
              <a:cs typeface="Arial" pitchFamily="-65" charset="0"/>
            </a:endParaRPr>
          </a:p>
        </p:txBody>
      </p:sp>
      <p:sp>
        <p:nvSpPr>
          <p:cNvPr id="6" name="Line 2"/>
          <p:cNvSpPr>
            <a:spLocks noChangeShapeType="1"/>
          </p:cNvSpPr>
          <p:nvPr/>
        </p:nvSpPr>
        <p:spPr bwMode="auto">
          <a:xfrm>
            <a:off x="825500" y="4773613"/>
            <a:ext cx="7632700" cy="0"/>
          </a:xfrm>
          <a:prstGeom prst="line">
            <a:avLst/>
          </a:prstGeom>
          <a:noFill/>
          <a:ln w="19050">
            <a:solidFill>
              <a:srgbClr val="FF0000"/>
            </a:solidFill>
            <a:round/>
            <a:headEnd/>
            <a:tailEnd/>
          </a:ln>
        </p:spPr>
        <p:txBody>
          <a:bodyPr>
            <a:prstTxWarp prst="textNoShape">
              <a:avLst/>
            </a:prstTxWarp>
          </a:bodyPr>
          <a:lstStyle/>
          <a:p>
            <a:endParaRPr lang="de-DE"/>
          </a:p>
        </p:txBody>
      </p:sp>
      <p:sp>
        <p:nvSpPr>
          <p:cNvPr id="7" name="Rectangle 5"/>
          <p:cNvSpPr>
            <a:spLocks noChangeArrowheads="1"/>
          </p:cNvSpPr>
          <p:nvPr/>
        </p:nvSpPr>
        <p:spPr bwMode="auto">
          <a:xfrm>
            <a:off x="6573838" y="5303838"/>
            <a:ext cx="1655762" cy="792162"/>
          </a:xfrm>
          <a:prstGeom prst="rect">
            <a:avLst/>
          </a:prstGeom>
          <a:solidFill>
            <a:schemeClr val="accent1"/>
          </a:solidFill>
          <a:ln w="19050">
            <a:solidFill>
              <a:schemeClr val="tx1"/>
            </a:solidFill>
            <a:miter lim="800000"/>
            <a:headEnd/>
            <a:tailEnd/>
          </a:ln>
        </p:spPr>
        <p:txBody>
          <a:bodyPr wrap="none" anchor="ctr">
            <a:prstTxWarp prst="textNoShape">
              <a:avLst/>
            </a:prstTxWarp>
          </a:bodyPr>
          <a:lstStyle/>
          <a:p>
            <a:r>
              <a:rPr lang="en-US" sz="1600" dirty="0" err="1">
                <a:solidFill>
                  <a:srgbClr val="FFFFFF"/>
                </a:solidFill>
                <a:latin typeface="Linotype Syntax Com Regular" pitchFamily="-65" charset="0"/>
                <a:ea typeface="Linotype Syntax Com Regular" pitchFamily="-65" charset="0"/>
                <a:cs typeface="Linotype Syntax Com Regular" pitchFamily="-65" charset="0"/>
              </a:rPr>
              <a:t>Mathematik</a:t>
            </a:r>
            <a:r>
              <a:rPr lang="en-US" sz="1600" dirty="0">
                <a:solidFill>
                  <a:srgbClr val="FFFFFF"/>
                </a:solidFill>
                <a:latin typeface="Linotype Syntax Com Regular" pitchFamily="-65" charset="0"/>
                <a:ea typeface="Linotype Syntax Com Regular" pitchFamily="-65" charset="0"/>
                <a:cs typeface="Linotype Syntax Com Regular" pitchFamily="-65" charset="0"/>
              </a:rPr>
              <a:t>-</a:t>
            </a:r>
          </a:p>
          <a:p>
            <a:r>
              <a:rPr lang="de-DE" sz="1600" dirty="0">
                <a:solidFill>
                  <a:srgbClr val="FFFFFF"/>
                </a:solidFill>
                <a:latin typeface="Linotype Syntax Com Regular" pitchFamily="-65" charset="0"/>
                <a:ea typeface="Linotype Syntax Com Regular" pitchFamily="-65" charset="0"/>
                <a:cs typeface="Linotype Syntax Com Regular" pitchFamily="-65" charset="0"/>
              </a:rPr>
              <a:t>L</a:t>
            </a:r>
            <a:r>
              <a:rPr lang="en-US" sz="1600" dirty="0" err="1">
                <a:solidFill>
                  <a:srgbClr val="FFFFFF"/>
                </a:solidFill>
                <a:latin typeface="Linotype Syntax Com Regular" pitchFamily="-65" charset="0"/>
                <a:ea typeface="Linotype Syntax Com Regular" pitchFamily="-65" charset="0"/>
                <a:cs typeface="Linotype Syntax Com Regular" pitchFamily="-65" charset="0"/>
              </a:rPr>
              <a:t>eistung</a:t>
            </a:r>
            <a:r>
              <a:rPr lang="en-US" sz="1600" dirty="0">
                <a:solidFill>
                  <a:srgbClr val="FFFFFF"/>
                </a:solidFill>
                <a:latin typeface="Linotype Syntax Com Regular" pitchFamily="-65" charset="0"/>
                <a:ea typeface="Linotype Syntax Com Regular" pitchFamily="-65" charset="0"/>
                <a:cs typeface="Linotype Syntax Com Regular" pitchFamily="-65" charset="0"/>
              </a:rPr>
              <a:t> in </a:t>
            </a:r>
            <a:r>
              <a:rPr lang="en-US" sz="1600" dirty="0" err="1">
                <a:solidFill>
                  <a:srgbClr val="FFFFFF"/>
                </a:solidFill>
                <a:latin typeface="Linotype Syntax Com Regular" pitchFamily="-65" charset="0"/>
                <a:ea typeface="Linotype Syntax Com Regular" pitchFamily="-65" charset="0"/>
                <a:cs typeface="Linotype Syntax Com Regular" pitchFamily="-65" charset="0"/>
              </a:rPr>
              <a:t>Kl</a:t>
            </a:r>
            <a:r>
              <a:rPr lang="en-US" sz="1600" dirty="0">
                <a:solidFill>
                  <a:srgbClr val="FFFFFF"/>
                </a:solidFill>
                <a:latin typeface="Linotype Syntax Com Regular" pitchFamily="-65" charset="0"/>
                <a:ea typeface="Linotype Syntax Com Regular" pitchFamily="-65" charset="0"/>
                <a:cs typeface="Linotype Syntax Com Regular" pitchFamily="-65" charset="0"/>
              </a:rPr>
              <a:t>. 10</a:t>
            </a:r>
          </a:p>
        </p:txBody>
      </p:sp>
      <p:sp>
        <p:nvSpPr>
          <p:cNvPr id="8" name="Oval 9"/>
          <p:cNvSpPr>
            <a:spLocks noChangeArrowheads="1"/>
          </p:cNvSpPr>
          <p:nvPr/>
        </p:nvSpPr>
        <p:spPr bwMode="auto">
          <a:xfrm>
            <a:off x="4208463" y="3938588"/>
            <a:ext cx="1871662" cy="612775"/>
          </a:xfrm>
          <a:prstGeom prst="ellipse">
            <a:avLst/>
          </a:prstGeom>
          <a:solidFill>
            <a:schemeClr val="accent1"/>
          </a:solidFill>
          <a:ln w="19050">
            <a:solidFill>
              <a:schemeClr val="tx1"/>
            </a:solidFill>
            <a:round/>
            <a:headEnd/>
            <a:tailEnd/>
          </a:ln>
        </p:spPr>
        <p:txBody>
          <a:bodyPr wrap="none" anchor="ctr">
            <a:prstTxWarp prst="textNoShape">
              <a:avLst/>
            </a:prstTxWarp>
          </a:bodyPr>
          <a:lstStyle/>
          <a:p>
            <a:pPr algn="ctr"/>
            <a:r>
              <a:rPr lang="de-DE" sz="1600">
                <a:solidFill>
                  <a:srgbClr val="FFFFFF"/>
                </a:solidFill>
                <a:latin typeface="Linotype Syntax Com Regular" pitchFamily="-65" charset="0"/>
                <a:ea typeface="Linotype Syntax Com Regular" pitchFamily="-65" charset="0"/>
                <a:cs typeface="Linotype Syntax Com Regular" pitchFamily="-65" charset="0"/>
              </a:rPr>
              <a:t>Konstruktive</a:t>
            </a:r>
          </a:p>
          <a:p>
            <a:pPr algn="ctr"/>
            <a:r>
              <a:rPr lang="de-DE" sz="1600">
                <a:solidFill>
                  <a:srgbClr val="FFFFFF"/>
                </a:solidFill>
                <a:latin typeface="Linotype Syntax Com Regular" pitchFamily="-65" charset="0"/>
                <a:ea typeface="Linotype Syntax Com Regular" pitchFamily="-65" charset="0"/>
                <a:cs typeface="Linotype Syntax Com Regular" pitchFamily="-65" charset="0"/>
              </a:rPr>
              <a:t>Unterstützung</a:t>
            </a:r>
          </a:p>
        </p:txBody>
      </p:sp>
      <p:sp>
        <p:nvSpPr>
          <p:cNvPr id="9" name="Oval 25"/>
          <p:cNvSpPr>
            <a:spLocks noChangeArrowheads="1"/>
          </p:cNvSpPr>
          <p:nvPr/>
        </p:nvSpPr>
        <p:spPr bwMode="auto">
          <a:xfrm>
            <a:off x="4208463" y="3225800"/>
            <a:ext cx="1871662" cy="606425"/>
          </a:xfrm>
          <a:prstGeom prst="ellipse">
            <a:avLst/>
          </a:prstGeom>
          <a:solidFill>
            <a:schemeClr val="accent1"/>
          </a:solidFill>
          <a:ln w="19050">
            <a:solidFill>
              <a:schemeClr val="tx1"/>
            </a:solidFill>
            <a:round/>
            <a:headEnd/>
            <a:tailEnd/>
          </a:ln>
        </p:spPr>
        <p:txBody>
          <a:bodyPr wrap="none" anchor="ctr">
            <a:prstTxWarp prst="textNoShape">
              <a:avLst/>
            </a:prstTxWarp>
          </a:bodyPr>
          <a:lstStyle/>
          <a:p>
            <a:pPr algn="ctr"/>
            <a:r>
              <a:rPr lang="en-US" sz="1600">
                <a:solidFill>
                  <a:srgbClr val="FFFFFF"/>
                </a:solidFill>
                <a:latin typeface="Linotype Syntax Com Regular" pitchFamily="-65" charset="0"/>
                <a:ea typeface="Linotype Syntax Com Regular" pitchFamily="-65" charset="0"/>
                <a:cs typeface="Linotype Syntax Com Regular" pitchFamily="-65" charset="0"/>
              </a:rPr>
              <a:t>Curriculares</a:t>
            </a:r>
          </a:p>
          <a:p>
            <a:pPr algn="ctr"/>
            <a:r>
              <a:rPr lang="en-US" sz="1600">
                <a:solidFill>
                  <a:srgbClr val="FFFFFF"/>
                </a:solidFill>
                <a:latin typeface="Linotype Syntax Com Regular" pitchFamily="-65" charset="0"/>
                <a:ea typeface="Linotype Syntax Com Regular" pitchFamily="-65" charset="0"/>
                <a:cs typeface="Linotype Syntax Com Regular" pitchFamily="-65" charset="0"/>
              </a:rPr>
              <a:t>Niveau</a:t>
            </a:r>
          </a:p>
        </p:txBody>
      </p:sp>
      <p:sp>
        <p:nvSpPr>
          <p:cNvPr id="12" name="Oval 26"/>
          <p:cNvSpPr>
            <a:spLocks noChangeArrowheads="1"/>
          </p:cNvSpPr>
          <p:nvPr/>
        </p:nvSpPr>
        <p:spPr bwMode="auto">
          <a:xfrm>
            <a:off x="4214813" y="1765300"/>
            <a:ext cx="1863725" cy="642938"/>
          </a:xfrm>
          <a:prstGeom prst="ellipse">
            <a:avLst/>
          </a:prstGeom>
          <a:solidFill>
            <a:schemeClr val="accent1"/>
          </a:solidFill>
          <a:ln w="19050">
            <a:solidFill>
              <a:schemeClr val="tx1"/>
            </a:solidFill>
            <a:round/>
            <a:headEnd/>
            <a:tailEnd/>
          </a:ln>
        </p:spPr>
        <p:txBody>
          <a:bodyPr wrap="none" anchor="ctr">
            <a:prstTxWarp prst="textNoShape">
              <a:avLst/>
            </a:prstTxWarp>
          </a:bodyPr>
          <a:lstStyle/>
          <a:p>
            <a:pPr algn="ctr"/>
            <a:r>
              <a:rPr lang="en-US" sz="1600">
                <a:solidFill>
                  <a:srgbClr val="FFFFFF"/>
                </a:solidFill>
                <a:latin typeface="Linotype Syntax Com Regular" pitchFamily="-65" charset="0"/>
                <a:ea typeface="Linotype Syntax Com Regular" pitchFamily="-65" charset="0"/>
                <a:cs typeface="Linotype Syntax Com Regular" pitchFamily="-65" charset="0"/>
              </a:rPr>
              <a:t>Klassen-</a:t>
            </a:r>
          </a:p>
          <a:p>
            <a:pPr algn="ctr"/>
            <a:r>
              <a:rPr lang="en-US" sz="1600">
                <a:solidFill>
                  <a:srgbClr val="FFFFFF"/>
                </a:solidFill>
                <a:latin typeface="Linotype Syntax Com Regular" pitchFamily="-65" charset="0"/>
                <a:ea typeface="Linotype Syntax Com Regular" pitchFamily="-65" charset="0"/>
                <a:cs typeface="Linotype Syntax Com Regular" pitchFamily="-65" charset="0"/>
              </a:rPr>
              <a:t>führung</a:t>
            </a:r>
          </a:p>
        </p:txBody>
      </p:sp>
      <p:sp>
        <p:nvSpPr>
          <p:cNvPr id="13" name="Oval 27"/>
          <p:cNvSpPr>
            <a:spLocks noChangeArrowheads="1"/>
          </p:cNvSpPr>
          <p:nvPr/>
        </p:nvSpPr>
        <p:spPr bwMode="auto">
          <a:xfrm>
            <a:off x="1689100" y="1316038"/>
            <a:ext cx="1655763" cy="504825"/>
          </a:xfrm>
          <a:prstGeom prst="ellipse">
            <a:avLst/>
          </a:prstGeom>
          <a:solidFill>
            <a:schemeClr val="accent1"/>
          </a:solidFill>
          <a:ln w="19050">
            <a:solidFill>
              <a:schemeClr val="tx1"/>
            </a:solidFill>
            <a:round/>
            <a:headEnd/>
            <a:tailEnd/>
          </a:ln>
        </p:spPr>
        <p:txBody>
          <a:bodyPr wrap="none" anchor="ctr">
            <a:prstTxWarp prst="textNoShape">
              <a:avLst/>
            </a:prstTxWarp>
          </a:bodyPr>
          <a:lstStyle/>
          <a:p>
            <a:pPr algn="ctr"/>
            <a:r>
              <a:rPr lang="en-US" sz="1800">
                <a:solidFill>
                  <a:srgbClr val="FFFFFF"/>
                </a:solidFill>
                <a:latin typeface="Linotype Syntax Com Regular" pitchFamily="-65" charset="0"/>
                <a:ea typeface="Linotype Syntax Com Regular" pitchFamily="-65" charset="0"/>
                <a:cs typeface="Linotype Syntax Com Regular" pitchFamily="-65" charset="0"/>
              </a:rPr>
              <a:t>FDW</a:t>
            </a:r>
          </a:p>
        </p:txBody>
      </p:sp>
      <p:sp>
        <p:nvSpPr>
          <p:cNvPr id="14" name="Rectangle 38"/>
          <p:cNvSpPr>
            <a:spLocks noChangeArrowheads="1"/>
          </p:cNvSpPr>
          <p:nvPr/>
        </p:nvSpPr>
        <p:spPr bwMode="auto">
          <a:xfrm>
            <a:off x="1595438" y="5348288"/>
            <a:ext cx="1655762" cy="720725"/>
          </a:xfrm>
          <a:prstGeom prst="rect">
            <a:avLst/>
          </a:prstGeom>
          <a:solidFill>
            <a:schemeClr val="accent1"/>
          </a:solidFill>
          <a:ln w="19050">
            <a:solidFill>
              <a:schemeClr val="tx1"/>
            </a:solidFill>
            <a:miter lim="800000"/>
            <a:headEnd/>
            <a:tailEnd/>
          </a:ln>
        </p:spPr>
        <p:txBody>
          <a:bodyPr wrap="none" anchor="ctr">
            <a:prstTxWarp prst="textNoShape">
              <a:avLst/>
            </a:prstTxWarp>
          </a:bodyPr>
          <a:lstStyle/>
          <a:p>
            <a:r>
              <a:rPr lang="en-US" sz="1600">
                <a:solidFill>
                  <a:srgbClr val="FFFFFF"/>
                </a:solidFill>
                <a:latin typeface="Linotype Syntax Com Regular" pitchFamily="-65" charset="0"/>
                <a:ea typeface="Linotype Syntax Com Regular" pitchFamily="-65" charset="0"/>
                <a:cs typeface="Linotype Syntax Com Regular" pitchFamily="-65" charset="0"/>
              </a:rPr>
              <a:t>Mathematik-</a:t>
            </a:r>
          </a:p>
          <a:p>
            <a:r>
              <a:rPr lang="de-DE" sz="1600">
                <a:solidFill>
                  <a:srgbClr val="FFFFFF"/>
                </a:solidFill>
                <a:latin typeface="Linotype Syntax Com Regular" pitchFamily="-65" charset="0"/>
                <a:ea typeface="Linotype Syntax Com Regular" pitchFamily="-65" charset="0"/>
                <a:cs typeface="Linotype Syntax Com Regular" pitchFamily="-65" charset="0"/>
              </a:rPr>
              <a:t>L</a:t>
            </a:r>
            <a:r>
              <a:rPr lang="en-US" sz="1600">
                <a:solidFill>
                  <a:srgbClr val="FFFFFF"/>
                </a:solidFill>
                <a:latin typeface="Linotype Syntax Com Regular" pitchFamily="-65" charset="0"/>
                <a:ea typeface="Linotype Syntax Com Regular" pitchFamily="-65" charset="0"/>
                <a:cs typeface="Linotype Syntax Com Regular" pitchFamily="-65" charset="0"/>
              </a:rPr>
              <a:t>eistung in Kl. 9</a:t>
            </a:r>
          </a:p>
        </p:txBody>
      </p:sp>
      <p:sp>
        <p:nvSpPr>
          <p:cNvPr id="15" name="Oval 25"/>
          <p:cNvSpPr>
            <a:spLocks noChangeArrowheads="1"/>
          </p:cNvSpPr>
          <p:nvPr/>
        </p:nvSpPr>
        <p:spPr bwMode="auto">
          <a:xfrm>
            <a:off x="4214813" y="2514600"/>
            <a:ext cx="1871662" cy="606425"/>
          </a:xfrm>
          <a:prstGeom prst="ellipse">
            <a:avLst/>
          </a:prstGeom>
          <a:solidFill>
            <a:schemeClr val="accent1"/>
          </a:solidFill>
          <a:ln w="19050">
            <a:solidFill>
              <a:schemeClr val="tx1"/>
            </a:solidFill>
            <a:round/>
            <a:headEnd/>
            <a:tailEnd/>
          </a:ln>
        </p:spPr>
        <p:txBody>
          <a:bodyPr wrap="none" anchor="ctr">
            <a:prstTxWarp prst="textNoShape">
              <a:avLst/>
            </a:prstTxWarp>
          </a:bodyPr>
          <a:lstStyle/>
          <a:p>
            <a:pPr algn="ctr"/>
            <a:r>
              <a:rPr lang="en-US" sz="1600">
                <a:solidFill>
                  <a:srgbClr val="FFFFFF"/>
                </a:solidFill>
                <a:latin typeface="Linotype Syntax Com Regular" pitchFamily="-65" charset="0"/>
                <a:ea typeface="Linotype Syntax Com Regular" pitchFamily="-65" charset="0"/>
                <a:cs typeface="Linotype Syntax Com Regular" pitchFamily="-65" charset="0"/>
              </a:rPr>
              <a:t>Kognitives</a:t>
            </a:r>
          </a:p>
          <a:p>
            <a:pPr algn="ctr"/>
            <a:r>
              <a:rPr lang="en-US" sz="1600">
                <a:solidFill>
                  <a:srgbClr val="FFFFFF"/>
                </a:solidFill>
                <a:latin typeface="Linotype Syntax Com Regular" pitchFamily="-65" charset="0"/>
                <a:ea typeface="Linotype Syntax Com Regular" pitchFamily="-65" charset="0"/>
                <a:cs typeface="Linotype Syntax Com Regular" pitchFamily="-65" charset="0"/>
              </a:rPr>
              <a:t>Potenzial</a:t>
            </a:r>
          </a:p>
        </p:txBody>
      </p:sp>
      <p:cxnSp>
        <p:nvCxnSpPr>
          <p:cNvPr id="16" name="Gerade Verbindung 34"/>
          <p:cNvCxnSpPr>
            <a:cxnSpLocks noChangeShapeType="1"/>
          </p:cNvCxnSpPr>
          <p:nvPr/>
        </p:nvCxnSpPr>
        <p:spPr bwMode="auto">
          <a:xfrm>
            <a:off x="6086475" y="2073275"/>
            <a:ext cx="1571625" cy="1588"/>
          </a:xfrm>
          <a:prstGeom prst="line">
            <a:avLst/>
          </a:prstGeom>
          <a:noFill/>
          <a:ln w="21590">
            <a:solidFill>
              <a:schemeClr val="tx1"/>
            </a:solidFill>
            <a:round/>
            <a:headEnd type="none" w="sm" len="sm"/>
            <a:tailEnd/>
          </a:ln>
        </p:spPr>
      </p:cxnSp>
      <p:cxnSp>
        <p:nvCxnSpPr>
          <p:cNvPr id="17" name="Gerade Verbindung 40"/>
          <p:cNvCxnSpPr>
            <a:cxnSpLocks noChangeShapeType="1"/>
          </p:cNvCxnSpPr>
          <p:nvPr/>
        </p:nvCxnSpPr>
        <p:spPr bwMode="auto">
          <a:xfrm>
            <a:off x="6084888" y="3525838"/>
            <a:ext cx="1571625" cy="0"/>
          </a:xfrm>
          <a:prstGeom prst="line">
            <a:avLst/>
          </a:prstGeom>
          <a:noFill/>
          <a:ln w="21590">
            <a:solidFill>
              <a:schemeClr val="tx1"/>
            </a:solidFill>
            <a:round/>
            <a:headEnd type="none" w="sm" len="sm"/>
            <a:tailEnd/>
          </a:ln>
        </p:spPr>
      </p:cxnSp>
      <p:cxnSp>
        <p:nvCxnSpPr>
          <p:cNvPr id="18" name="Gerade Verbindung 41"/>
          <p:cNvCxnSpPr>
            <a:cxnSpLocks noChangeShapeType="1"/>
          </p:cNvCxnSpPr>
          <p:nvPr/>
        </p:nvCxnSpPr>
        <p:spPr bwMode="auto">
          <a:xfrm flipV="1">
            <a:off x="6084888" y="4237038"/>
            <a:ext cx="1571625" cy="0"/>
          </a:xfrm>
          <a:prstGeom prst="line">
            <a:avLst/>
          </a:prstGeom>
          <a:noFill/>
          <a:ln w="21590">
            <a:solidFill>
              <a:schemeClr val="tx1"/>
            </a:solidFill>
            <a:prstDash val="sysDash"/>
            <a:round/>
            <a:headEnd type="none" w="sm" len="sm"/>
            <a:tailEnd/>
          </a:ln>
        </p:spPr>
      </p:cxnSp>
      <p:cxnSp>
        <p:nvCxnSpPr>
          <p:cNvPr id="19" name="Gerade Verbindung 45"/>
          <p:cNvCxnSpPr>
            <a:cxnSpLocks noChangeShapeType="1"/>
          </p:cNvCxnSpPr>
          <p:nvPr/>
        </p:nvCxnSpPr>
        <p:spPr bwMode="auto">
          <a:xfrm rot="16200000" flipV="1">
            <a:off x="6034087" y="3697288"/>
            <a:ext cx="3248025" cy="0"/>
          </a:xfrm>
          <a:prstGeom prst="line">
            <a:avLst/>
          </a:prstGeom>
          <a:noFill/>
          <a:ln w="21590">
            <a:solidFill>
              <a:schemeClr val="tx1"/>
            </a:solidFill>
            <a:round/>
            <a:headEnd type="triangle" w="lg" len="lg"/>
            <a:tailEnd type="none" w="lg" len="med"/>
          </a:ln>
        </p:spPr>
      </p:cxnSp>
      <p:cxnSp>
        <p:nvCxnSpPr>
          <p:cNvPr id="20" name="Gerade Verbindung 53"/>
          <p:cNvCxnSpPr>
            <a:cxnSpLocks noChangeShapeType="1"/>
          </p:cNvCxnSpPr>
          <p:nvPr/>
        </p:nvCxnSpPr>
        <p:spPr bwMode="auto">
          <a:xfrm rot="5400000">
            <a:off x="1285082" y="3036094"/>
            <a:ext cx="2400300" cy="1587"/>
          </a:xfrm>
          <a:prstGeom prst="line">
            <a:avLst/>
          </a:prstGeom>
          <a:noFill/>
          <a:ln w="22225">
            <a:solidFill>
              <a:schemeClr val="tx1"/>
            </a:solidFill>
            <a:round/>
            <a:headEnd type="none" w="sm" len="sm"/>
            <a:tailEnd type="none" w="sm" len="sm"/>
          </a:ln>
        </p:spPr>
      </p:cxnSp>
      <p:cxnSp>
        <p:nvCxnSpPr>
          <p:cNvPr id="21" name="Gerade Verbindung mit Pfeil 55"/>
          <p:cNvCxnSpPr>
            <a:cxnSpLocks noChangeShapeType="1"/>
          </p:cNvCxnSpPr>
          <p:nvPr/>
        </p:nvCxnSpPr>
        <p:spPr bwMode="auto">
          <a:xfrm>
            <a:off x="2484438" y="2058988"/>
            <a:ext cx="1724025" cy="1587"/>
          </a:xfrm>
          <a:prstGeom prst="straightConnector1">
            <a:avLst/>
          </a:prstGeom>
          <a:noFill/>
          <a:ln w="22225">
            <a:solidFill>
              <a:schemeClr val="tx1"/>
            </a:solidFill>
            <a:prstDash val="sysDash"/>
            <a:round/>
            <a:headEnd type="none" w="sm" len="sm"/>
            <a:tailEnd type="triangle" w="med" len="med"/>
          </a:ln>
        </p:spPr>
      </p:cxnSp>
      <p:cxnSp>
        <p:nvCxnSpPr>
          <p:cNvPr id="22" name="Gerade Verbindung mit Pfeil 66"/>
          <p:cNvCxnSpPr>
            <a:cxnSpLocks noChangeShapeType="1"/>
          </p:cNvCxnSpPr>
          <p:nvPr/>
        </p:nvCxnSpPr>
        <p:spPr bwMode="auto">
          <a:xfrm>
            <a:off x="2484438" y="2814638"/>
            <a:ext cx="1724025" cy="1587"/>
          </a:xfrm>
          <a:prstGeom prst="straightConnector1">
            <a:avLst/>
          </a:prstGeom>
          <a:noFill/>
          <a:ln w="22225">
            <a:solidFill>
              <a:schemeClr val="tx1"/>
            </a:solidFill>
            <a:round/>
            <a:headEnd type="none" w="sm" len="sm"/>
            <a:tailEnd type="triangle" w="med" len="med"/>
          </a:ln>
        </p:spPr>
      </p:cxnSp>
      <p:cxnSp>
        <p:nvCxnSpPr>
          <p:cNvPr id="23" name="Gerade Verbindung mit Pfeil 67"/>
          <p:cNvCxnSpPr>
            <a:cxnSpLocks noChangeShapeType="1"/>
          </p:cNvCxnSpPr>
          <p:nvPr/>
        </p:nvCxnSpPr>
        <p:spPr bwMode="auto">
          <a:xfrm>
            <a:off x="2484438" y="3525838"/>
            <a:ext cx="1724025" cy="1587"/>
          </a:xfrm>
          <a:prstGeom prst="straightConnector1">
            <a:avLst/>
          </a:prstGeom>
          <a:noFill/>
          <a:ln w="22225">
            <a:solidFill>
              <a:schemeClr val="tx1"/>
            </a:solidFill>
            <a:round/>
            <a:headEnd type="none" w="sm" len="sm"/>
            <a:tailEnd type="triangle" w="med" len="med"/>
          </a:ln>
        </p:spPr>
      </p:cxnSp>
      <p:cxnSp>
        <p:nvCxnSpPr>
          <p:cNvPr id="24" name="Gerade Verbindung mit Pfeil 68"/>
          <p:cNvCxnSpPr>
            <a:cxnSpLocks noChangeShapeType="1"/>
          </p:cNvCxnSpPr>
          <p:nvPr/>
        </p:nvCxnSpPr>
        <p:spPr bwMode="auto">
          <a:xfrm>
            <a:off x="2484438" y="4237038"/>
            <a:ext cx="1724025" cy="1587"/>
          </a:xfrm>
          <a:prstGeom prst="straightConnector1">
            <a:avLst/>
          </a:prstGeom>
          <a:noFill/>
          <a:ln w="22225">
            <a:solidFill>
              <a:schemeClr val="tx1"/>
            </a:solidFill>
            <a:round/>
            <a:headEnd type="none" w="sm" len="sm"/>
            <a:tailEnd type="triangle" w="med" len="med"/>
          </a:ln>
        </p:spPr>
      </p:cxnSp>
      <p:cxnSp>
        <p:nvCxnSpPr>
          <p:cNvPr id="25" name="Gerade Verbindung mit Pfeil 70"/>
          <p:cNvCxnSpPr>
            <a:cxnSpLocks noChangeShapeType="1"/>
          </p:cNvCxnSpPr>
          <p:nvPr/>
        </p:nvCxnSpPr>
        <p:spPr bwMode="auto">
          <a:xfrm>
            <a:off x="3240088" y="5703888"/>
            <a:ext cx="3333750" cy="1587"/>
          </a:xfrm>
          <a:prstGeom prst="straightConnector1">
            <a:avLst/>
          </a:prstGeom>
          <a:noFill/>
          <a:ln w="22225">
            <a:solidFill>
              <a:schemeClr val="tx1"/>
            </a:solidFill>
            <a:round/>
            <a:headEnd type="none" w="sm" len="sm"/>
            <a:tailEnd type="triangle" w="med" len="med"/>
          </a:ln>
        </p:spPr>
      </p:cxnSp>
      <p:sp>
        <p:nvSpPr>
          <p:cNvPr id="26" name="Textfeld 29"/>
          <p:cNvSpPr txBox="1">
            <a:spLocks noChangeArrowheads="1"/>
          </p:cNvSpPr>
          <p:nvPr/>
        </p:nvSpPr>
        <p:spPr bwMode="auto">
          <a:xfrm>
            <a:off x="3071813" y="2508250"/>
            <a:ext cx="642937" cy="369888"/>
          </a:xfrm>
          <a:prstGeom prst="rect">
            <a:avLst/>
          </a:prstGeom>
          <a:noFill/>
          <a:ln w="9525">
            <a:noFill/>
            <a:miter lim="800000"/>
            <a:headEnd/>
            <a:tailEnd/>
          </a:ln>
        </p:spPr>
        <p:txBody>
          <a:bodyPr>
            <a:prstTxWarp prst="textNoShape">
              <a:avLst/>
            </a:prstTxWarp>
            <a:spAutoFit/>
          </a:bodyPr>
          <a:lstStyle/>
          <a:p>
            <a:r>
              <a:rPr lang="de-DE" sz="1800">
                <a:latin typeface="Linotype Syntax Com Regular" pitchFamily="-65" charset="0"/>
                <a:ea typeface="Arial" pitchFamily="-65" charset="0"/>
              </a:rPr>
              <a:t>+</a:t>
            </a:r>
          </a:p>
        </p:txBody>
      </p:sp>
      <p:sp>
        <p:nvSpPr>
          <p:cNvPr id="27" name="Textfeld 30"/>
          <p:cNvSpPr txBox="1">
            <a:spLocks noChangeArrowheads="1"/>
          </p:cNvSpPr>
          <p:nvPr/>
        </p:nvSpPr>
        <p:spPr bwMode="auto">
          <a:xfrm>
            <a:off x="3071813" y="3222625"/>
            <a:ext cx="642937" cy="369888"/>
          </a:xfrm>
          <a:prstGeom prst="rect">
            <a:avLst/>
          </a:prstGeom>
          <a:noFill/>
          <a:ln w="9525">
            <a:noFill/>
            <a:miter lim="800000"/>
            <a:headEnd/>
            <a:tailEnd/>
          </a:ln>
        </p:spPr>
        <p:txBody>
          <a:bodyPr>
            <a:prstTxWarp prst="textNoShape">
              <a:avLst/>
            </a:prstTxWarp>
            <a:spAutoFit/>
          </a:bodyPr>
          <a:lstStyle/>
          <a:p>
            <a:r>
              <a:rPr lang="de-DE" sz="1800">
                <a:latin typeface="Linotype Syntax Com Regular" pitchFamily="-65" charset="0"/>
                <a:ea typeface="Arial" pitchFamily="-65" charset="0"/>
              </a:rPr>
              <a:t>+</a:t>
            </a:r>
          </a:p>
        </p:txBody>
      </p:sp>
      <p:cxnSp>
        <p:nvCxnSpPr>
          <p:cNvPr id="28" name="Gerade Verbindung 40"/>
          <p:cNvCxnSpPr>
            <a:cxnSpLocks noChangeShapeType="1"/>
          </p:cNvCxnSpPr>
          <p:nvPr/>
        </p:nvCxnSpPr>
        <p:spPr bwMode="auto">
          <a:xfrm>
            <a:off x="6099175" y="2827338"/>
            <a:ext cx="1571625" cy="0"/>
          </a:xfrm>
          <a:prstGeom prst="line">
            <a:avLst/>
          </a:prstGeom>
          <a:noFill/>
          <a:ln w="21590">
            <a:solidFill>
              <a:schemeClr val="tx1"/>
            </a:solidFill>
            <a:round/>
            <a:headEnd type="none" w="sm" len="sm"/>
            <a:tailEnd/>
          </a:ln>
        </p:spPr>
      </p:cxnSp>
      <p:sp>
        <p:nvSpPr>
          <p:cNvPr id="29" name="Textfeld 30"/>
          <p:cNvSpPr txBox="1">
            <a:spLocks noChangeArrowheads="1"/>
          </p:cNvSpPr>
          <p:nvPr/>
        </p:nvSpPr>
        <p:spPr bwMode="auto">
          <a:xfrm>
            <a:off x="3057525" y="3908425"/>
            <a:ext cx="642938" cy="369888"/>
          </a:xfrm>
          <a:prstGeom prst="rect">
            <a:avLst/>
          </a:prstGeom>
          <a:noFill/>
          <a:ln w="9525">
            <a:noFill/>
            <a:miter lim="800000"/>
            <a:headEnd/>
            <a:tailEnd/>
          </a:ln>
        </p:spPr>
        <p:txBody>
          <a:bodyPr>
            <a:prstTxWarp prst="textNoShape">
              <a:avLst/>
            </a:prstTxWarp>
            <a:spAutoFit/>
          </a:bodyPr>
          <a:lstStyle/>
          <a:p>
            <a:r>
              <a:rPr lang="de-DE" sz="1800">
                <a:latin typeface="Linotype Syntax Com Regular" pitchFamily="-65" charset="0"/>
                <a:ea typeface="Arial" pitchFamily="-65" charset="0"/>
              </a:rPr>
              <a:t>+</a:t>
            </a:r>
          </a:p>
        </p:txBody>
      </p:sp>
      <p:sp>
        <p:nvSpPr>
          <p:cNvPr id="30" name="Textfeld 30"/>
          <p:cNvSpPr txBox="1">
            <a:spLocks noChangeArrowheads="1"/>
          </p:cNvSpPr>
          <p:nvPr/>
        </p:nvSpPr>
        <p:spPr bwMode="auto">
          <a:xfrm>
            <a:off x="6573838" y="1779588"/>
            <a:ext cx="642937" cy="369887"/>
          </a:xfrm>
          <a:prstGeom prst="rect">
            <a:avLst/>
          </a:prstGeom>
          <a:noFill/>
          <a:ln w="9525">
            <a:noFill/>
            <a:miter lim="800000"/>
            <a:headEnd/>
            <a:tailEnd/>
          </a:ln>
        </p:spPr>
        <p:txBody>
          <a:bodyPr>
            <a:prstTxWarp prst="textNoShape">
              <a:avLst/>
            </a:prstTxWarp>
            <a:spAutoFit/>
          </a:bodyPr>
          <a:lstStyle/>
          <a:p>
            <a:r>
              <a:rPr lang="de-DE" sz="1800">
                <a:latin typeface="Linotype Syntax Com Regular" pitchFamily="-65" charset="0"/>
                <a:ea typeface="Arial" pitchFamily="-65" charset="0"/>
              </a:rPr>
              <a:t>+</a:t>
            </a:r>
          </a:p>
        </p:txBody>
      </p:sp>
      <p:sp>
        <p:nvSpPr>
          <p:cNvPr id="31" name="Textfeld 30"/>
          <p:cNvSpPr txBox="1">
            <a:spLocks noChangeArrowheads="1"/>
          </p:cNvSpPr>
          <p:nvPr/>
        </p:nvSpPr>
        <p:spPr bwMode="auto">
          <a:xfrm>
            <a:off x="6584950" y="2527300"/>
            <a:ext cx="642938" cy="369888"/>
          </a:xfrm>
          <a:prstGeom prst="rect">
            <a:avLst/>
          </a:prstGeom>
          <a:noFill/>
          <a:ln w="9525">
            <a:noFill/>
            <a:miter lim="800000"/>
            <a:headEnd/>
            <a:tailEnd/>
          </a:ln>
        </p:spPr>
        <p:txBody>
          <a:bodyPr>
            <a:prstTxWarp prst="textNoShape">
              <a:avLst/>
            </a:prstTxWarp>
            <a:spAutoFit/>
          </a:bodyPr>
          <a:lstStyle/>
          <a:p>
            <a:r>
              <a:rPr lang="de-DE" sz="1800">
                <a:latin typeface="Linotype Syntax Com Regular" pitchFamily="-65" charset="0"/>
                <a:ea typeface="Arial" pitchFamily="-65" charset="0"/>
              </a:rPr>
              <a:t>+</a:t>
            </a:r>
          </a:p>
        </p:txBody>
      </p:sp>
      <p:sp>
        <p:nvSpPr>
          <p:cNvPr id="32" name="Textfeld 30"/>
          <p:cNvSpPr txBox="1">
            <a:spLocks noChangeArrowheads="1"/>
          </p:cNvSpPr>
          <p:nvPr/>
        </p:nvSpPr>
        <p:spPr bwMode="auto">
          <a:xfrm>
            <a:off x="6562725" y="3236913"/>
            <a:ext cx="642938" cy="369887"/>
          </a:xfrm>
          <a:prstGeom prst="rect">
            <a:avLst/>
          </a:prstGeom>
          <a:noFill/>
          <a:ln w="9525">
            <a:noFill/>
            <a:miter lim="800000"/>
            <a:headEnd/>
            <a:tailEnd/>
          </a:ln>
        </p:spPr>
        <p:txBody>
          <a:bodyPr>
            <a:prstTxWarp prst="textNoShape">
              <a:avLst/>
            </a:prstTxWarp>
            <a:spAutoFit/>
          </a:bodyPr>
          <a:lstStyle/>
          <a:p>
            <a:r>
              <a:rPr lang="de-DE" sz="1800">
                <a:latin typeface="Linotype Syntax Com Regular" pitchFamily="-65" charset="0"/>
                <a:ea typeface="Arial" pitchFamily="-65" charset="0"/>
              </a:rPr>
              <a:t>+</a:t>
            </a:r>
          </a:p>
        </p:txBody>
      </p:sp>
    </p:spTree>
    <p:extLst>
      <p:ext uri="{BB962C8B-B14F-4D97-AF65-F5344CB8AC3E}">
        <p14:creationId xmlns:p14="http://schemas.microsoft.com/office/powerpoint/2010/main" val="798912591"/>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33</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24"/>
          <p:cNvSpPr txBox="1">
            <a:spLocks noChangeArrowheads="1"/>
          </p:cNvSpPr>
          <p:nvPr/>
        </p:nvSpPr>
        <p:spPr bwMode="auto">
          <a:xfrm>
            <a:off x="228600" y="934283"/>
            <a:ext cx="8736012" cy="4247317"/>
          </a:xfrm>
          <a:prstGeom prst="rect">
            <a:avLst/>
          </a:prstGeom>
          <a:noFill/>
          <a:ln w="9525">
            <a:noFill/>
            <a:miter lim="800000"/>
            <a:headEnd/>
            <a:tailEnd/>
          </a:ln>
        </p:spPr>
        <p:txBody>
          <a:bodyPr>
            <a:prstTxWarp prst="textNoShape">
              <a:avLst/>
            </a:prstTxWarp>
            <a:spAutoFit/>
          </a:bodyPr>
          <a:lstStyle/>
          <a:p>
            <a:pPr algn="ctr"/>
            <a:endParaRPr lang="de-DE" b="1" dirty="0">
              <a:solidFill>
                <a:srgbClr val="000090"/>
              </a:solidFill>
              <a:latin typeface="Verdana" pitchFamily="-65" charset="0"/>
              <a:ea typeface="Verdana" pitchFamily="-65" charset="0"/>
              <a:cs typeface="Verdana" pitchFamily="-65" charset="0"/>
            </a:endParaRPr>
          </a:p>
          <a:p>
            <a:pPr algn="ctr"/>
            <a:endParaRPr lang="de-DE" b="1" dirty="0">
              <a:solidFill>
                <a:srgbClr val="000090"/>
              </a:solidFill>
              <a:latin typeface="Verdana" pitchFamily="-65" charset="0"/>
              <a:ea typeface="Verdana" pitchFamily="-65" charset="0"/>
              <a:cs typeface="Verdana" pitchFamily="-65" charset="0"/>
            </a:endParaRPr>
          </a:p>
          <a:p>
            <a:pPr algn="ctr"/>
            <a:endParaRPr lang="de-DE" dirty="0">
              <a:solidFill>
                <a:srgbClr val="000090"/>
              </a:solidFill>
              <a:latin typeface="Verdana" pitchFamily="-65" charset="0"/>
              <a:ea typeface="Verdana" pitchFamily="-65" charset="0"/>
              <a:cs typeface="Verdana" pitchFamily="-65" charset="0"/>
            </a:endParaRPr>
          </a:p>
          <a:p>
            <a:pPr algn="ctr"/>
            <a:endParaRPr lang="de-DE" dirty="0">
              <a:solidFill>
                <a:srgbClr val="000090"/>
              </a:solidFill>
              <a:latin typeface="Verdana" pitchFamily="-65" charset="0"/>
              <a:ea typeface="Verdana" pitchFamily="-65" charset="0"/>
              <a:cs typeface="Verdana" pitchFamily="-65" charset="0"/>
            </a:endParaRPr>
          </a:p>
          <a:p>
            <a:pPr algn="ctr"/>
            <a:endParaRPr lang="de-DE" dirty="0">
              <a:solidFill>
                <a:srgbClr val="000090"/>
              </a:solidFill>
              <a:latin typeface="Verdana" pitchFamily="-65" charset="0"/>
              <a:ea typeface="Verdana" pitchFamily="-65" charset="0"/>
              <a:cs typeface="Verdana" pitchFamily="-65" charset="0"/>
            </a:endParaRPr>
          </a:p>
          <a:p>
            <a:pPr algn="ctr"/>
            <a:endParaRPr lang="de-DE" dirty="0">
              <a:solidFill>
                <a:srgbClr val="000090"/>
              </a:solidFill>
              <a:latin typeface="Verdana" pitchFamily="-65" charset="0"/>
              <a:ea typeface="Verdana" pitchFamily="-65" charset="0"/>
              <a:cs typeface="Verdana" pitchFamily="-65" charset="0"/>
            </a:endParaRPr>
          </a:p>
          <a:p>
            <a:pPr algn="ctr"/>
            <a:endParaRPr lang="de-DE" dirty="0">
              <a:solidFill>
                <a:srgbClr val="000090"/>
              </a:solidFill>
              <a:latin typeface="Verdana" pitchFamily="-65" charset="0"/>
              <a:ea typeface="Verdana" pitchFamily="-65" charset="0"/>
              <a:cs typeface="Verdana" pitchFamily="-65" charset="0"/>
            </a:endParaRPr>
          </a:p>
          <a:p>
            <a:pPr algn="ctr"/>
            <a:endParaRPr lang="de-DE" i="1" dirty="0">
              <a:solidFill>
                <a:srgbClr val="000090"/>
              </a:solidFill>
              <a:latin typeface="Verdana" pitchFamily="-65" charset="0"/>
              <a:ea typeface="Verdana" pitchFamily="-65" charset="0"/>
              <a:cs typeface="Verdana" pitchFamily="-65" charset="0"/>
            </a:endParaRPr>
          </a:p>
          <a:p>
            <a:pPr algn="ctr"/>
            <a:endParaRPr lang="de-DE" i="1" dirty="0">
              <a:solidFill>
                <a:srgbClr val="000090"/>
              </a:solidFill>
              <a:latin typeface="Verdana" pitchFamily="-65" charset="0"/>
              <a:ea typeface="Verdana" pitchFamily="-65" charset="0"/>
              <a:cs typeface="Verdana" pitchFamily="-65" charset="0"/>
            </a:endParaRPr>
          </a:p>
          <a:p>
            <a:pPr algn="ctr"/>
            <a:r>
              <a:rPr lang="de-DE" sz="3600" dirty="0">
                <a:solidFill>
                  <a:srgbClr val="376092"/>
                </a:solidFill>
                <a:latin typeface="Linotype Syntax Com Medium It" pitchFamily="-65" charset="0"/>
                <a:ea typeface="Verdana" pitchFamily="-65" charset="0"/>
                <a:cs typeface="Verdana" pitchFamily="-65" charset="0"/>
              </a:rPr>
              <a:t>Vielen Dank für Ihre Aufmerksamkeit</a:t>
            </a:r>
            <a:r>
              <a:rPr lang="de-DE" sz="3600" dirty="0" smtClean="0">
                <a:solidFill>
                  <a:srgbClr val="376092"/>
                </a:solidFill>
                <a:latin typeface="Linotype Syntax Com Medium It" pitchFamily="-65" charset="0"/>
                <a:ea typeface="Verdana" pitchFamily="-65" charset="0"/>
                <a:cs typeface="Verdana" pitchFamily="-65" charset="0"/>
              </a:rPr>
              <a:t>!</a:t>
            </a:r>
          </a:p>
          <a:p>
            <a:pPr algn="ctr"/>
            <a:endParaRPr lang="de-DE" sz="3600" dirty="0" smtClean="0">
              <a:solidFill>
                <a:srgbClr val="376092"/>
              </a:solidFill>
              <a:latin typeface="Linotype Syntax Com Medium It" pitchFamily="-65" charset="0"/>
              <a:ea typeface="Verdana" pitchFamily="-65" charset="0"/>
              <a:cs typeface="Verdana" pitchFamily="-65" charset="0"/>
            </a:endParaRPr>
          </a:p>
          <a:p>
            <a:pPr algn="ctr"/>
            <a:r>
              <a:rPr lang="de-DE" sz="3600" dirty="0" smtClean="0">
                <a:solidFill>
                  <a:srgbClr val="376092"/>
                </a:solidFill>
                <a:latin typeface="Linotype Syntax Com Regular"/>
                <a:ea typeface="Verdana" pitchFamily="-65" charset="0"/>
                <a:cs typeface="Linotype Syntax Com Regular"/>
              </a:rPr>
              <a:t>Kontakt: </a:t>
            </a:r>
            <a:r>
              <a:rPr lang="de-DE" sz="3600" dirty="0" err="1" smtClean="0">
                <a:solidFill>
                  <a:srgbClr val="376092"/>
                </a:solidFill>
                <a:latin typeface="Linotype Syntax Com Regular"/>
                <a:ea typeface="Verdana" pitchFamily="-65" charset="0"/>
                <a:cs typeface="Linotype Syntax Com Regular"/>
              </a:rPr>
              <a:t>koeller@ipn.uni-kiel.de</a:t>
            </a:r>
            <a:endParaRPr lang="de-DE" sz="3600" dirty="0">
              <a:solidFill>
                <a:srgbClr val="376092"/>
              </a:solidFill>
              <a:latin typeface="Linotype Syntax Com Regular"/>
              <a:ea typeface="Verdana" pitchFamily="-65" charset="0"/>
              <a:cs typeface="Linotype Syntax Com Regular"/>
            </a:endParaRPr>
          </a:p>
        </p:txBody>
      </p:sp>
      <p:pic>
        <p:nvPicPr>
          <p:cNvPr id="7" name="Bild 6" descr="ReLogo Bildmarke_klein_RGB.eps"/>
          <p:cNvPicPr>
            <a:picLocks noChangeAspect="1"/>
          </p:cNvPicPr>
          <p:nvPr/>
        </p:nvPicPr>
        <p:blipFill>
          <a:blip r:embed="rId2" cstate="print"/>
          <a:srcRect/>
          <a:stretch>
            <a:fillRect/>
          </a:stretch>
        </p:blipFill>
        <p:spPr bwMode="auto">
          <a:xfrm>
            <a:off x="3021012" y="1239083"/>
            <a:ext cx="3119438" cy="175260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4</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8" name="Text Box 5"/>
          <p:cNvSpPr txBox="1">
            <a:spLocks noChangeArrowheads="1"/>
          </p:cNvSpPr>
          <p:nvPr/>
        </p:nvSpPr>
        <p:spPr bwMode="auto">
          <a:xfrm>
            <a:off x="914400" y="228600"/>
            <a:ext cx="8153400" cy="523875"/>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Ziele schulischen Arbeitens</a:t>
            </a:r>
            <a:endParaRPr lang="de-DE" sz="2800" dirty="0">
              <a:solidFill>
                <a:srgbClr val="7F7F7F"/>
              </a:solidFill>
              <a:latin typeface="Linotype Syntax Com Regular" pitchFamily="-65" charset="0"/>
              <a:ea typeface="Arial" pitchFamily="-65" charset="0"/>
              <a:cs typeface="Arial" pitchFamily="-65" charset="0"/>
            </a:endParaRPr>
          </a:p>
        </p:txBody>
      </p:sp>
      <p:sp>
        <p:nvSpPr>
          <p:cNvPr id="25" name="Text Box 407"/>
          <p:cNvSpPr txBox="1">
            <a:spLocks noChangeArrowheads="1"/>
          </p:cNvSpPr>
          <p:nvPr/>
        </p:nvSpPr>
        <p:spPr bwMode="auto">
          <a:xfrm>
            <a:off x="441325" y="1143000"/>
            <a:ext cx="8321675" cy="5234254"/>
          </a:xfrm>
          <a:prstGeom prst="rect">
            <a:avLst/>
          </a:prstGeom>
          <a:noFill/>
          <a:ln w="9525">
            <a:noFill/>
            <a:miter lim="800000"/>
            <a:headEnd/>
            <a:tailEnd/>
          </a:ln>
        </p:spPr>
        <p:txBody>
          <a:bodyPr>
            <a:prstTxWarp prst="textNoShape">
              <a:avLst/>
            </a:prstTxWarp>
            <a:spAutoFit/>
          </a:bodyPr>
          <a:lstStyle/>
          <a:p>
            <a:pPr marL="363538" indent="-363538">
              <a:lnSpc>
                <a:spcPct val="120000"/>
              </a:lnSpc>
              <a:spcBef>
                <a:spcPct val="35000"/>
              </a:spcBef>
            </a:pPr>
            <a:r>
              <a:rPr lang="de-DE" sz="2400" dirty="0">
                <a:solidFill>
                  <a:srgbClr val="254061"/>
                </a:solidFill>
                <a:latin typeface="Linotype Syntax Com Regular"/>
                <a:cs typeface="Linotype Syntax Com Regular"/>
              </a:rPr>
              <a:t>Auf der Basis eines erfolgreichen Unterrichts </a:t>
            </a:r>
            <a:r>
              <a:rPr lang="de-DE" sz="2400" dirty="0" smtClean="0">
                <a:solidFill>
                  <a:srgbClr val="254061"/>
                </a:solidFill>
                <a:latin typeface="Linotype Syntax Com Regular"/>
                <a:cs typeface="Linotype Syntax Com Regular"/>
              </a:rPr>
              <a:t>sollten ...</a:t>
            </a:r>
          </a:p>
          <a:p>
            <a:pPr marL="363538" indent="-363538">
              <a:lnSpc>
                <a:spcPct val="120000"/>
              </a:lnSpc>
              <a:spcBef>
                <a:spcPct val="35000"/>
              </a:spcBef>
              <a:buFont typeface="Wingdings" pitchFamily="-109" charset="2"/>
              <a:buChar char="§"/>
            </a:pPr>
            <a:r>
              <a:rPr lang="de-DE" sz="2000" dirty="0">
                <a:solidFill>
                  <a:srgbClr val="254061"/>
                </a:solidFill>
                <a:latin typeface="Linotype Syntax Com Regular"/>
                <a:cs typeface="Linotype Syntax Com Regular"/>
              </a:rPr>
              <a:t>Schülerinnen und Schüler umfangreiches fachspezifisches Wissen und fachspezifische Kompetenzen aufbauen, </a:t>
            </a:r>
          </a:p>
          <a:p>
            <a:pPr marL="363538" indent="-363538">
              <a:lnSpc>
                <a:spcPct val="120000"/>
              </a:lnSpc>
              <a:spcBef>
                <a:spcPct val="35000"/>
              </a:spcBef>
              <a:buFont typeface="Wingdings" pitchFamily="-109" charset="2"/>
              <a:buChar char="§"/>
            </a:pPr>
            <a:r>
              <a:rPr lang="de-DE" sz="2000" dirty="0">
                <a:solidFill>
                  <a:srgbClr val="254061"/>
                </a:solidFill>
                <a:latin typeface="Linotype Syntax Com Regular"/>
                <a:cs typeface="Linotype Syntax Com Regular"/>
              </a:rPr>
              <a:t>Lernstrategien und die Fähigkeit zum selbstregulierten Lernen trainiert werden,</a:t>
            </a:r>
          </a:p>
          <a:p>
            <a:pPr marL="363538" indent="-363538">
              <a:lnSpc>
                <a:spcPct val="120000"/>
              </a:lnSpc>
              <a:spcBef>
                <a:spcPct val="35000"/>
              </a:spcBef>
              <a:buFont typeface="Wingdings" pitchFamily="-109" charset="2"/>
              <a:buChar char="§"/>
            </a:pPr>
            <a:r>
              <a:rPr lang="de-DE" sz="2000" dirty="0">
                <a:solidFill>
                  <a:srgbClr val="254061"/>
                </a:solidFill>
                <a:latin typeface="Linotype Syntax Com Regular"/>
                <a:cs typeface="Linotype Syntax Com Regular"/>
              </a:rPr>
              <a:t>lernförderliche </a:t>
            </a:r>
            <a:r>
              <a:rPr lang="de-DE" sz="2000" dirty="0" err="1">
                <a:solidFill>
                  <a:srgbClr val="254061"/>
                </a:solidFill>
                <a:latin typeface="Linotype Syntax Com Regular"/>
                <a:cs typeface="Linotype Syntax Com Regular"/>
              </a:rPr>
              <a:t>motivationale</a:t>
            </a:r>
            <a:r>
              <a:rPr lang="de-DE" sz="2000" dirty="0">
                <a:solidFill>
                  <a:srgbClr val="254061"/>
                </a:solidFill>
                <a:latin typeface="Linotype Syntax Com Regular"/>
                <a:cs typeface="Linotype Syntax Com Regular"/>
              </a:rPr>
              <a:t> Orientierungen und Interessen entwickelt werden, </a:t>
            </a:r>
          </a:p>
          <a:p>
            <a:pPr marL="363538" indent="-363538">
              <a:lnSpc>
                <a:spcPct val="120000"/>
              </a:lnSpc>
              <a:spcBef>
                <a:spcPct val="35000"/>
              </a:spcBef>
              <a:buFont typeface="Wingdings" pitchFamily="-109" charset="2"/>
              <a:buChar char="§"/>
            </a:pPr>
            <a:r>
              <a:rPr lang="de-DE" sz="2000" dirty="0">
                <a:solidFill>
                  <a:srgbClr val="254061"/>
                </a:solidFill>
                <a:latin typeface="Linotype Syntax Com Regular"/>
                <a:cs typeface="Linotype Syntax Com Regular"/>
              </a:rPr>
              <a:t>ein hohes schulisches Selbstvertrauen, kombiniert mit einem hohen Maß an Selbstwirksamkeitserleben gefördert werden, </a:t>
            </a:r>
          </a:p>
          <a:p>
            <a:pPr marL="363538" indent="-363538">
              <a:lnSpc>
                <a:spcPct val="120000"/>
              </a:lnSpc>
              <a:spcBef>
                <a:spcPct val="35000"/>
              </a:spcBef>
              <a:buFont typeface="Wingdings" pitchFamily="-109" charset="2"/>
              <a:buChar char="§"/>
            </a:pPr>
            <a:r>
              <a:rPr lang="de-DE" sz="2000" dirty="0">
                <a:solidFill>
                  <a:srgbClr val="254061"/>
                </a:solidFill>
                <a:latin typeface="Linotype Syntax Com Regular"/>
                <a:cs typeface="Linotype Syntax Com Regular"/>
              </a:rPr>
              <a:t>soziale Kompetenzen (z. B. Kooperation und </a:t>
            </a:r>
            <a:r>
              <a:rPr lang="de-DE" sz="2000" dirty="0" err="1">
                <a:solidFill>
                  <a:srgbClr val="254061"/>
                </a:solidFill>
                <a:latin typeface="Linotype Syntax Com Regular"/>
                <a:cs typeface="Linotype Syntax Com Regular"/>
              </a:rPr>
              <a:t>prosoziales</a:t>
            </a:r>
            <a:r>
              <a:rPr lang="de-DE" sz="2000" dirty="0">
                <a:solidFill>
                  <a:srgbClr val="254061"/>
                </a:solidFill>
                <a:latin typeface="Linotype Syntax Com Regular"/>
                <a:cs typeface="Linotype Syntax Com Regular"/>
              </a:rPr>
              <a:t> Verhalten) aufgebaut und </a:t>
            </a:r>
          </a:p>
          <a:p>
            <a:pPr marL="363538" indent="-363538">
              <a:lnSpc>
                <a:spcPct val="120000"/>
              </a:lnSpc>
              <a:spcBef>
                <a:spcPct val="35000"/>
              </a:spcBef>
              <a:buFont typeface="Wingdings" pitchFamily="-109" charset="2"/>
              <a:buChar char="§"/>
            </a:pPr>
            <a:r>
              <a:rPr lang="de-DE" sz="2000" dirty="0">
                <a:solidFill>
                  <a:srgbClr val="254061"/>
                </a:solidFill>
                <a:latin typeface="Linotype Syntax Com Regular"/>
                <a:cs typeface="Linotype Syntax Com Regular"/>
              </a:rPr>
              <a:t>Wertorientierungen vermittelt werden. </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5</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5"/>
          <p:cNvSpPr txBox="1">
            <a:spLocks noChangeArrowheads="1"/>
          </p:cNvSpPr>
          <p:nvPr/>
        </p:nvSpPr>
        <p:spPr bwMode="auto">
          <a:xfrm>
            <a:off x="685800" y="228600"/>
            <a:ext cx="8153400" cy="997196"/>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chemeClr val="bg1">
                    <a:lumMod val="50000"/>
                  </a:schemeClr>
                </a:solidFill>
                <a:latin typeface="Linotype Syntax Com Regular"/>
                <a:ea typeface="Linotype Syntax Com Regular" pitchFamily="-65" charset="0"/>
                <a:cs typeface="Linotype Syntax Com Regular"/>
              </a:rPr>
              <a:t>Verständnisvolles Lernen: </a:t>
            </a:r>
          </a:p>
          <a:p>
            <a:pPr>
              <a:spcBef>
                <a:spcPct val="10000"/>
              </a:spcBef>
            </a:pPr>
            <a:r>
              <a:rPr lang="de-DE" sz="2800" dirty="0" err="1" smtClean="0">
                <a:solidFill>
                  <a:schemeClr val="bg1">
                    <a:lumMod val="50000"/>
                  </a:schemeClr>
                </a:solidFill>
                <a:latin typeface="Linotype Syntax Com Regular"/>
                <a:ea typeface="Linotype Syntax Com Regular" pitchFamily="-65" charset="0"/>
                <a:cs typeface="Linotype Syntax Com Regular"/>
              </a:rPr>
              <a:t>Baumert</a:t>
            </a:r>
            <a:r>
              <a:rPr lang="de-DE" sz="2800" dirty="0" smtClean="0">
                <a:solidFill>
                  <a:schemeClr val="bg1">
                    <a:lumMod val="50000"/>
                  </a:schemeClr>
                </a:solidFill>
                <a:latin typeface="Linotype Syntax Com Regular"/>
                <a:ea typeface="Linotype Syntax Com Regular" pitchFamily="-65" charset="0"/>
                <a:cs typeface="Linotype Syntax Com Regular"/>
              </a:rPr>
              <a:t> et al. (2004)</a:t>
            </a:r>
            <a:endParaRPr lang="de-DE" sz="2800" dirty="0">
              <a:solidFill>
                <a:schemeClr val="bg1">
                  <a:lumMod val="50000"/>
                </a:schemeClr>
              </a:solidFill>
              <a:latin typeface="Linotype Syntax Com Regular"/>
              <a:ea typeface="Linotype Syntax Com Regular" pitchFamily="-65" charset="0"/>
              <a:cs typeface="Linotype Syntax Com Regular"/>
            </a:endParaRPr>
          </a:p>
        </p:txBody>
      </p:sp>
      <p:sp>
        <p:nvSpPr>
          <p:cNvPr id="7" name="Text Box 6"/>
          <p:cNvSpPr txBox="1">
            <a:spLocks noChangeArrowheads="1"/>
          </p:cNvSpPr>
          <p:nvPr/>
        </p:nvSpPr>
        <p:spPr bwMode="auto">
          <a:xfrm>
            <a:off x="441325" y="1297068"/>
            <a:ext cx="7559675" cy="5027532"/>
          </a:xfrm>
          <a:prstGeom prst="rect">
            <a:avLst/>
          </a:prstGeom>
          <a:noFill/>
          <a:ln w="9525">
            <a:noFill/>
            <a:miter lim="800000"/>
            <a:headEnd/>
            <a:tailEnd/>
          </a:ln>
        </p:spPr>
        <p:txBody>
          <a:bodyPr wrap="square">
            <a:prstTxWarp prst="textNoShape">
              <a:avLst/>
            </a:prstTxWarp>
            <a:spAutoFit/>
          </a:bodyPr>
          <a:lstStyle/>
          <a:p>
            <a:pPr marL="363538" indent="-363538">
              <a:lnSpc>
                <a:spcPct val="120000"/>
              </a:lnSpc>
              <a:spcBef>
                <a:spcPct val="35000"/>
              </a:spcBef>
              <a:buFont typeface="Wingdings" pitchFamily="-109" charset="2"/>
              <a:buChar char="§"/>
            </a:pPr>
            <a:r>
              <a:rPr lang="de-DE" dirty="0">
                <a:solidFill>
                  <a:srgbClr val="254061"/>
                </a:solidFill>
                <a:latin typeface="Linotype Syntax Com Regular"/>
                <a:cs typeface="Linotype Syntax Com Regular"/>
              </a:rPr>
              <a:t>aktiver individueller Konstruktionsprozess, in dem </a:t>
            </a:r>
            <a:r>
              <a:rPr lang="de-DE" dirty="0" err="1">
                <a:solidFill>
                  <a:srgbClr val="254061"/>
                </a:solidFill>
                <a:latin typeface="Linotype Syntax Com Regular"/>
                <a:cs typeface="Linotype Syntax Com Regular"/>
              </a:rPr>
              <a:t>Wissensstruk-turen</a:t>
            </a:r>
            <a:r>
              <a:rPr lang="de-DE" dirty="0">
                <a:solidFill>
                  <a:srgbClr val="254061"/>
                </a:solidFill>
                <a:latin typeface="Linotype Syntax Com Regular"/>
                <a:cs typeface="Linotype Syntax Com Regular"/>
              </a:rPr>
              <a:t> verändert, erweitert, vernetzt, hierarchisch geordnet oder neu generiert werden. </a:t>
            </a:r>
          </a:p>
          <a:p>
            <a:pPr marL="363538" indent="-363538">
              <a:lnSpc>
                <a:spcPct val="120000"/>
              </a:lnSpc>
              <a:spcBef>
                <a:spcPct val="35000"/>
              </a:spcBef>
              <a:buFont typeface="Wingdings" pitchFamily="-109" charset="2"/>
              <a:buChar char="§"/>
            </a:pPr>
            <a:r>
              <a:rPr lang="de-DE" dirty="0">
                <a:solidFill>
                  <a:srgbClr val="254061"/>
                </a:solidFill>
                <a:latin typeface="Linotype Syntax Com Regular"/>
                <a:cs typeface="Linotype Syntax Com Regular"/>
              </a:rPr>
              <a:t>entscheidend ist die aktive mentale Verarbeitung, die sich in der handelnden Auseinandersetzung mit der sozialen oder natürlichen Umwelt oder im Umgang mit Symbolsystemen vollzieht. </a:t>
            </a:r>
          </a:p>
          <a:p>
            <a:pPr marL="363538" indent="-363538">
              <a:lnSpc>
                <a:spcPct val="120000"/>
              </a:lnSpc>
              <a:spcBef>
                <a:spcPct val="35000"/>
              </a:spcBef>
              <a:buFont typeface="Wingdings" pitchFamily="-109" charset="2"/>
              <a:buChar char="§"/>
            </a:pPr>
            <a:r>
              <a:rPr lang="de-DE" dirty="0">
                <a:solidFill>
                  <a:srgbClr val="254061"/>
                </a:solidFill>
                <a:latin typeface="Linotype Syntax Com Regular"/>
                <a:cs typeface="Linotype Syntax Com Regular"/>
              </a:rPr>
              <a:t>sinnstiftend, indem neue Zusammenhänge erschlossen werden, die Wissen organisieren und ordnen. Dazu gehört, dass der Gegenstand für die Lernenden ein Mindestmaß an intellektueller und/oder praktischer Bedeutung besitzt. </a:t>
            </a:r>
          </a:p>
          <a:p>
            <a:pPr marL="363538" indent="-363538">
              <a:lnSpc>
                <a:spcPct val="120000"/>
              </a:lnSpc>
              <a:spcBef>
                <a:spcPct val="35000"/>
              </a:spcBef>
              <a:buFont typeface="Wingdings" pitchFamily="-109" charset="2"/>
              <a:buChar char="§"/>
            </a:pPr>
            <a:r>
              <a:rPr lang="de-DE" dirty="0">
                <a:solidFill>
                  <a:srgbClr val="254061"/>
                </a:solidFill>
                <a:latin typeface="Linotype Syntax Com Regular"/>
                <a:cs typeface="Linotype Syntax Com Regular"/>
              </a:rPr>
              <a:t>abhängig von den individuellen kognitiven Voraussetzungen, vor allem vom bereichsspezifischen Vorwissen. Umfang und Organisation der verfügbaren Wissensbasis entscheiden über Qualität und Leichtigkeit des Weiterlernens. </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6</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6" name="Text Box 5"/>
          <p:cNvSpPr txBox="1">
            <a:spLocks noChangeArrowheads="1"/>
          </p:cNvSpPr>
          <p:nvPr/>
        </p:nvSpPr>
        <p:spPr bwMode="auto">
          <a:xfrm>
            <a:off x="685800" y="228600"/>
            <a:ext cx="8153400" cy="997196"/>
          </a:xfrm>
          <a:prstGeom prst="rect">
            <a:avLst/>
          </a:prstGeom>
          <a:noFill/>
          <a:ln w="9525">
            <a:noFill/>
            <a:miter lim="800000"/>
            <a:headEnd/>
            <a:tailEnd/>
          </a:ln>
        </p:spPr>
        <p:txBody>
          <a:bodyPr>
            <a:prstTxWarp prst="textNoShape">
              <a:avLst/>
            </a:prstTxWarp>
            <a:spAutoFit/>
          </a:bodyPr>
          <a:lstStyle/>
          <a:p>
            <a:pPr>
              <a:spcBef>
                <a:spcPct val="10000"/>
              </a:spcBef>
            </a:pPr>
            <a:r>
              <a:rPr lang="de-DE" sz="2800" dirty="0" smtClean="0">
                <a:solidFill>
                  <a:schemeClr val="bg1">
                    <a:lumMod val="50000"/>
                  </a:schemeClr>
                </a:solidFill>
                <a:latin typeface="Linotype Syntax Com Regular"/>
                <a:ea typeface="Linotype Syntax Com Regular" pitchFamily="-65" charset="0"/>
                <a:cs typeface="Linotype Syntax Com Regular"/>
              </a:rPr>
              <a:t>Verständnisvolles Lernen: </a:t>
            </a:r>
          </a:p>
          <a:p>
            <a:pPr>
              <a:spcBef>
                <a:spcPct val="10000"/>
              </a:spcBef>
            </a:pPr>
            <a:r>
              <a:rPr lang="de-DE" sz="2800" dirty="0" err="1" smtClean="0">
                <a:solidFill>
                  <a:schemeClr val="bg1">
                    <a:lumMod val="50000"/>
                  </a:schemeClr>
                </a:solidFill>
                <a:latin typeface="Linotype Syntax Com Regular"/>
                <a:ea typeface="Linotype Syntax Com Regular" pitchFamily="-65" charset="0"/>
                <a:cs typeface="Linotype Syntax Com Regular"/>
              </a:rPr>
              <a:t>Baumert</a:t>
            </a:r>
            <a:r>
              <a:rPr lang="de-DE" sz="2800" dirty="0" smtClean="0">
                <a:solidFill>
                  <a:schemeClr val="bg1">
                    <a:lumMod val="50000"/>
                  </a:schemeClr>
                </a:solidFill>
                <a:latin typeface="Linotype Syntax Com Regular"/>
                <a:ea typeface="Linotype Syntax Com Regular" pitchFamily="-65" charset="0"/>
                <a:cs typeface="Linotype Syntax Com Regular"/>
              </a:rPr>
              <a:t> et al. (2004)</a:t>
            </a:r>
            <a:endParaRPr lang="de-DE" sz="2800" dirty="0">
              <a:solidFill>
                <a:schemeClr val="bg1">
                  <a:lumMod val="50000"/>
                </a:schemeClr>
              </a:solidFill>
              <a:latin typeface="Linotype Syntax Com Regular"/>
              <a:ea typeface="Linotype Syntax Com Regular" pitchFamily="-65" charset="0"/>
              <a:cs typeface="Linotype Syntax Com Regular"/>
            </a:endParaRPr>
          </a:p>
        </p:txBody>
      </p:sp>
      <p:sp>
        <p:nvSpPr>
          <p:cNvPr id="8" name="Text Box 6"/>
          <p:cNvSpPr txBox="1">
            <a:spLocks noChangeArrowheads="1"/>
          </p:cNvSpPr>
          <p:nvPr/>
        </p:nvSpPr>
        <p:spPr bwMode="auto">
          <a:xfrm>
            <a:off x="152400" y="1219200"/>
            <a:ext cx="8321675" cy="5098831"/>
          </a:xfrm>
          <a:prstGeom prst="rect">
            <a:avLst/>
          </a:prstGeom>
          <a:noFill/>
          <a:ln w="9525">
            <a:noFill/>
            <a:miter lim="800000"/>
            <a:headEnd/>
            <a:tailEnd/>
          </a:ln>
        </p:spPr>
        <p:txBody>
          <a:bodyPr>
            <a:prstTxWarp prst="textNoShape">
              <a:avLst/>
            </a:prstTxWarp>
            <a:spAutoFit/>
          </a:bodyPr>
          <a:lstStyle/>
          <a:p>
            <a:pPr marL="363538" indent="-363538">
              <a:lnSpc>
                <a:spcPct val="120000"/>
              </a:lnSpc>
              <a:spcBef>
                <a:spcPct val="35000"/>
              </a:spcBef>
              <a:buFont typeface="Wingdings" pitchFamily="-109" charset="2"/>
              <a:buChar char="§"/>
            </a:pPr>
            <a:r>
              <a:rPr lang="de-DE" sz="2000" dirty="0">
                <a:solidFill>
                  <a:srgbClr val="254061"/>
                </a:solidFill>
                <a:latin typeface="Linotype Syntax Com Regular"/>
                <a:cs typeface="Linotype Syntax Com Regular"/>
              </a:rPr>
              <a:t>Verständnisvolles Lernen erfolgt trotz aller Systematik stets auch situiert und </a:t>
            </a:r>
            <a:r>
              <a:rPr lang="de-DE" sz="2000" dirty="0" err="1">
                <a:solidFill>
                  <a:srgbClr val="254061"/>
                </a:solidFill>
                <a:latin typeface="Linotype Syntax Com Regular"/>
                <a:cs typeface="Linotype Syntax Com Regular"/>
              </a:rPr>
              <a:t>kontextuiert</a:t>
            </a:r>
            <a:r>
              <a:rPr lang="de-DE" sz="2000" dirty="0">
                <a:solidFill>
                  <a:srgbClr val="254061"/>
                </a:solidFill>
                <a:latin typeface="Linotype Syntax Com Regular"/>
                <a:cs typeface="Linotype Syntax Com Regular"/>
              </a:rPr>
              <a:t>. Die Situiertheit begrenzt oft die </a:t>
            </a:r>
            <a:r>
              <a:rPr lang="de-DE" sz="2000" dirty="0" err="1">
                <a:solidFill>
                  <a:srgbClr val="254061"/>
                </a:solidFill>
                <a:latin typeface="Linotype Syntax Com Regular"/>
                <a:cs typeface="Linotype Syntax Com Regular"/>
              </a:rPr>
              <a:t>Anwend-barkeit</a:t>
            </a:r>
            <a:r>
              <a:rPr lang="de-DE" sz="2000" dirty="0">
                <a:solidFill>
                  <a:srgbClr val="254061"/>
                </a:solidFill>
                <a:latin typeface="Linotype Syntax Com Regular"/>
                <a:cs typeface="Linotype Syntax Com Regular"/>
              </a:rPr>
              <a:t> erworbenen Wissens. Um den Anwendungsbereich zu </a:t>
            </a:r>
            <a:r>
              <a:rPr lang="de-DE" sz="2000" dirty="0" smtClean="0">
                <a:solidFill>
                  <a:srgbClr val="254061"/>
                </a:solidFill>
                <a:latin typeface="Linotype Syntax Com Regular"/>
                <a:cs typeface="Linotype Syntax Com Regular"/>
              </a:rPr>
              <a:t>erweitern</a:t>
            </a:r>
            <a:r>
              <a:rPr lang="de-DE" sz="2000" dirty="0">
                <a:solidFill>
                  <a:srgbClr val="254061"/>
                </a:solidFill>
                <a:latin typeface="Linotype Syntax Com Regular"/>
                <a:cs typeface="Linotype Syntax Com Regular"/>
              </a:rPr>
              <a:t>, ist eine Variation der Erwerbs- und </a:t>
            </a:r>
            <a:r>
              <a:rPr lang="de-DE" sz="2000" dirty="0" err="1">
                <a:solidFill>
                  <a:srgbClr val="254061"/>
                </a:solidFill>
                <a:latin typeface="Linotype Syntax Com Regular"/>
                <a:cs typeface="Linotype Syntax Com Regular"/>
              </a:rPr>
              <a:t>Anwendungskontexte</a:t>
            </a:r>
            <a:r>
              <a:rPr lang="de-DE" sz="2000" dirty="0">
                <a:solidFill>
                  <a:srgbClr val="254061"/>
                </a:solidFill>
                <a:latin typeface="Linotype Syntax Com Regular"/>
                <a:cs typeface="Linotype Syntax Com Regular"/>
              </a:rPr>
              <a:t> notwendig. </a:t>
            </a:r>
          </a:p>
          <a:p>
            <a:pPr marL="363538" indent="-363538">
              <a:lnSpc>
                <a:spcPct val="120000"/>
              </a:lnSpc>
              <a:spcBef>
                <a:spcPct val="35000"/>
              </a:spcBef>
              <a:buFont typeface="Wingdings" pitchFamily="-109" charset="2"/>
              <a:buChar char="§"/>
            </a:pPr>
            <a:r>
              <a:rPr lang="de-DE" sz="2000" dirty="0">
                <a:solidFill>
                  <a:srgbClr val="254061"/>
                </a:solidFill>
                <a:latin typeface="Linotype Syntax Com Regular"/>
                <a:cs typeface="Linotype Syntax Com Regular"/>
              </a:rPr>
              <a:t>Verständnisvolles Lernen wird durch Motivation und </a:t>
            </a:r>
            <a:r>
              <a:rPr lang="de-DE" sz="2000" dirty="0" err="1">
                <a:solidFill>
                  <a:srgbClr val="254061"/>
                </a:solidFill>
                <a:latin typeface="Linotype Syntax Com Regular"/>
                <a:cs typeface="Linotype Syntax Com Regular"/>
              </a:rPr>
              <a:t>metakognitive</a:t>
            </a:r>
            <a:r>
              <a:rPr lang="de-DE" sz="2000" dirty="0">
                <a:solidFill>
                  <a:srgbClr val="254061"/>
                </a:solidFill>
                <a:latin typeface="Linotype Syntax Com Regular"/>
                <a:cs typeface="Linotype Syntax Com Regular"/>
              </a:rPr>
              <a:t> Prozesse (z.B. Planung, Kontrolle, Bewertung) reguliert.  </a:t>
            </a:r>
          </a:p>
          <a:p>
            <a:pPr marL="363538" indent="-363538">
              <a:lnSpc>
                <a:spcPct val="120000"/>
              </a:lnSpc>
              <a:spcBef>
                <a:spcPct val="35000"/>
              </a:spcBef>
              <a:buFont typeface="Wingdings" pitchFamily="-109" charset="2"/>
              <a:buChar char="§"/>
            </a:pPr>
            <a:r>
              <a:rPr lang="de-DE" sz="2000" dirty="0">
                <a:solidFill>
                  <a:srgbClr val="254061"/>
                </a:solidFill>
                <a:latin typeface="Linotype Syntax Com Regular"/>
                <a:cs typeface="Linotype Syntax Com Regular"/>
              </a:rPr>
              <a:t>Verständnisvolles Lernen wird durch kognitive </a:t>
            </a:r>
            <a:r>
              <a:rPr lang="de-DE" sz="2000" dirty="0" err="1" smtClean="0">
                <a:solidFill>
                  <a:srgbClr val="254061"/>
                </a:solidFill>
                <a:latin typeface="Linotype Syntax Com Regular"/>
                <a:cs typeface="Linotype Syntax Com Regular"/>
              </a:rPr>
              <a:t>Entlastungsmecha-nismen</a:t>
            </a:r>
            <a:r>
              <a:rPr lang="de-DE" sz="2000" dirty="0" smtClean="0">
                <a:solidFill>
                  <a:srgbClr val="254061"/>
                </a:solidFill>
                <a:latin typeface="Linotype Syntax Com Regular"/>
                <a:cs typeface="Linotype Syntax Com Regular"/>
              </a:rPr>
              <a:t> </a:t>
            </a:r>
            <a:r>
              <a:rPr lang="de-DE" sz="2000" dirty="0">
                <a:solidFill>
                  <a:srgbClr val="254061"/>
                </a:solidFill>
                <a:latin typeface="Linotype Syntax Com Regular"/>
                <a:cs typeface="Linotype Syntax Com Regular"/>
              </a:rPr>
              <a:t>unterstützt. Dazu gehören die durch multiple </a:t>
            </a:r>
            <a:r>
              <a:rPr lang="de-DE" sz="2000" dirty="0" err="1" smtClean="0">
                <a:solidFill>
                  <a:srgbClr val="254061"/>
                </a:solidFill>
                <a:latin typeface="Linotype Syntax Com Regular"/>
                <a:cs typeface="Linotype Syntax Com Regular"/>
              </a:rPr>
              <a:t>Repräsenta-tion</a:t>
            </a:r>
            <a:r>
              <a:rPr lang="de-DE" sz="2000" dirty="0" smtClean="0">
                <a:solidFill>
                  <a:srgbClr val="254061"/>
                </a:solidFill>
                <a:latin typeface="Linotype Syntax Com Regular"/>
                <a:cs typeface="Linotype Syntax Com Regular"/>
              </a:rPr>
              <a:t> </a:t>
            </a:r>
            <a:r>
              <a:rPr lang="de-DE" sz="2000" dirty="0" err="1">
                <a:solidFill>
                  <a:srgbClr val="254061"/>
                </a:solidFill>
                <a:latin typeface="Linotype Syntax Com Regular"/>
                <a:cs typeface="Linotype Syntax Com Regular"/>
              </a:rPr>
              <a:t>förderbare</a:t>
            </a:r>
            <a:r>
              <a:rPr lang="de-DE" sz="2000" dirty="0">
                <a:solidFill>
                  <a:srgbClr val="254061"/>
                </a:solidFill>
                <a:latin typeface="Linotype Syntax Com Regular"/>
                <a:cs typeface="Linotype Syntax Com Regular"/>
              </a:rPr>
              <a:t> Herausbildung informationsreicher </a:t>
            </a:r>
            <a:r>
              <a:rPr lang="de-DE" sz="2000" dirty="0" err="1">
                <a:solidFill>
                  <a:srgbClr val="254061"/>
                </a:solidFill>
                <a:latin typeface="Linotype Syntax Com Regular"/>
                <a:cs typeface="Linotype Syntax Com Regular"/>
              </a:rPr>
              <a:t>Wissensein-heiten</a:t>
            </a:r>
            <a:r>
              <a:rPr lang="de-DE" sz="2000" dirty="0">
                <a:solidFill>
                  <a:srgbClr val="254061"/>
                </a:solidFill>
                <a:latin typeface="Linotype Syntax Com Regular"/>
                <a:cs typeface="Linotype Syntax Com Regular"/>
              </a:rPr>
              <a:t>, die als Ganzes erinnert und abgerufen werden können (</a:t>
            </a:r>
            <a:r>
              <a:rPr lang="de-DE" sz="2000" dirty="0" err="1">
                <a:solidFill>
                  <a:srgbClr val="254061"/>
                </a:solidFill>
                <a:latin typeface="Linotype Syntax Com Regular"/>
                <a:cs typeface="Linotype Syntax Com Regular"/>
              </a:rPr>
              <a:t>Chunks</a:t>
            </a:r>
            <a:r>
              <a:rPr lang="de-DE" sz="2000" dirty="0">
                <a:solidFill>
                  <a:srgbClr val="254061"/>
                </a:solidFill>
                <a:latin typeface="Linotype Syntax Com Regular"/>
                <a:cs typeface="Linotype Syntax Com Regular"/>
              </a:rPr>
              <a:t>), sowie die Automatisierung von Handlungsabläufen und Denkvorgängen. </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7</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10" name="Text Box 5"/>
          <p:cNvSpPr txBox="1">
            <a:spLocks noChangeArrowheads="1"/>
          </p:cNvSpPr>
          <p:nvPr/>
        </p:nvSpPr>
        <p:spPr bwMode="auto">
          <a:xfrm>
            <a:off x="969963" y="228600"/>
            <a:ext cx="6997347" cy="997196"/>
          </a:xfrm>
          <a:prstGeom prst="rect">
            <a:avLst/>
          </a:prstGeom>
          <a:noFill/>
          <a:ln w="9525">
            <a:noFill/>
            <a:miter lim="800000"/>
            <a:headEnd/>
            <a:tailEnd/>
          </a:ln>
        </p:spPr>
        <p:txBody>
          <a:bodyPr wrap="square">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Paradigmen der Unterrichtsforschung:</a:t>
            </a:r>
          </a:p>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1. Persönlichkeitsparadigma</a:t>
            </a:r>
            <a:endParaRPr lang="de-DE" sz="2800" dirty="0">
              <a:solidFill>
                <a:srgbClr val="7F7F7F"/>
              </a:solidFill>
              <a:latin typeface="Linotype Syntax Com Regular" pitchFamily="-65" charset="0"/>
              <a:ea typeface="Arial" pitchFamily="-65" charset="0"/>
              <a:cs typeface="Arial" pitchFamily="-65" charset="0"/>
            </a:endParaRPr>
          </a:p>
        </p:txBody>
      </p:sp>
      <p:sp>
        <p:nvSpPr>
          <p:cNvPr id="7" name="Text Box 9"/>
          <p:cNvSpPr txBox="1">
            <a:spLocks noChangeArrowheads="1"/>
          </p:cNvSpPr>
          <p:nvPr/>
        </p:nvSpPr>
        <p:spPr bwMode="auto">
          <a:xfrm>
            <a:off x="457200" y="1524000"/>
            <a:ext cx="8305800" cy="4641270"/>
          </a:xfrm>
          <a:prstGeom prst="rect">
            <a:avLst/>
          </a:prstGeom>
          <a:noFill/>
          <a:ln w="9525">
            <a:noFill/>
            <a:miter lim="800000"/>
            <a:headEnd/>
            <a:tailEnd/>
          </a:ln>
        </p:spPr>
        <p:txBody>
          <a:bodyPr>
            <a:prstTxWarp prst="textNoShape">
              <a:avLst/>
            </a:prstTxWarp>
            <a:spAutoFit/>
          </a:bodyPr>
          <a:lstStyle/>
          <a:p>
            <a:pPr>
              <a:lnSpc>
                <a:spcPct val="120000"/>
              </a:lnSpc>
              <a:spcBef>
                <a:spcPct val="35000"/>
              </a:spcBef>
              <a:buFont typeface="Wingdings" pitchFamily="-109" charset="2"/>
              <a:buNone/>
            </a:pPr>
            <a:r>
              <a:rPr lang="de-DE" sz="2400" dirty="0">
                <a:solidFill>
                  <a:srgbClr val="254061"/>
                </a:solidFill>
                <a:latin typeface="Linotype Syntax Com Regular"/>
                <a:cs typeface="Linotype Syntax Com Regular"/>
              </a:rPr>
              <a:t>Im Persönlichkeitsparadigma, das in den Anfängen der Lehr-Lernforschung dominierte, wurde nach typischen Eigenschaften der positiven Lehrerpersönlichkeit gesucht. Die Frage nach stabilen, situations- und </a:t>
            </a:r>
            <a:r>
              <a:rPr lang="de-DE" sz="2400" dirty="0" err="1">
                <a:solidFill>
                  <a:srgbClr val="254061"/>
                </a:solidFill>
                <a:latin typeface="Linotype Syntax Com Regular"/>
                <a:cs typeface="Linotype Syntax Com Regular"/>
              </a:rPr>
              <a:t>zeitüberdauernden</a:t>
            </a:r>
            <a:r>
              <a:rPr lang="de-DE" sz="2400" dirty="0">
                <a:solidFill>
                  <a:srgbClr val="254061"/>
                </a:solidFill>
                <a:latin typeface="Linotype Syntax Com Regular"/>
                <a:cs typeface="Linotype Syntax Com Regular"/>
              </a:rPr>
              <a:t> lernförderlichen Führungs- und Unterrichtsstilen stand im Vordergrund der Bemühungen. </a:t>
            </a:r>
          </a:p>
          <a:p>
            <a:pPr>
              <a:lnSpc>
                <a:spcPct val="120000"/>
              </a:lnSpc>
              <a:spcBef>
                <a:spcPct val="35000"/>
              </a:spcBef>
              <a:buFont typeface="Wingdings" pitchFamily="-109" charset="2"/>
              <a:buNone/>
            </a:pPr>
            <a:r>
              <a:rPr lang="de-DE" sz="2400" dirty="0">
                <a:solidFill>
                  <a:srgbClr val="254061"/>
                </a:solidFill>
                <a:latin typeface="Linotype Syntax Com Regular"/>
                <a:cs typeface="Linotype Syntax Com Regular"/>
              </a:rPr>
              <a:t>Insgesamt greift das Persönlichkeitsparadigma aber zu kurz (Helmke, 2003), da es zu wenig auf </a:t>
            </a:r>
            <a:r>
              <a:rPr lang="de-DE" sz="2400" dirty="0" err="1">
                <a:solidFill>
                  <a:srgbClr val="254061"/>
                </a:solidFill>
                <a:latin typeface="Linotype Syntax Com Regular"/>
                <a:cs typeface="Linotype Syntax Com Regular"/>
              </a:rPr>
              <a:t>mediierende</a:t>
            </a:r>
            <a:r>
              <a:rPr lang="de-DE" sz="2400" dirty="0">
                <a:solidFill>
                  <a:srgbClr val="254061"/>
                </a:solidFill>
                <a:latin typeface="Linotype Syntax Com Regular"/>
                <a:cs typeface="Linotype Syntax Com Regular"/>
              </a:rPr>
              <a:t> Variablen zwischen der Lehrerpersönlichkeit und den Schülerleistungen geschaut hat. </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8</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10" name="Text Box 5"/>
          <p:cNvSpPr txBox="1">
            <a:spLocks noChangeArrowheads="1"/>
          </p:cNvSpPr>
          <p:nvPr/>
        </p:nvSpPr>
        <p:spPr bwMode="auto">
          <a:xfrm>
            <a:off x="969963" y="228600"/>
            <a:ext cx="6997347" cy="997196"/>
          </a:xfrm>
          <a:prstGeom prst="rect">
            <a:avLst/>
          </a:prstGeom>
          <a:noFill/>
          <a:ln w="9525">
            <a:noFill/>
            <a:miter lim="800000"/>
            <a:headEnd/>
            <a:tailEnd/>
          </a:ln>
        </p:spPr>
        <p:txBody>
          <a:bodyPr wrap="square">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Paradigmen der Unterrichtsforschung:</a:t>
            </a:r>
          </a:p>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2. Prozess-Produkt-Paradigma</a:t>
            </a:r>
            <a:endParaRPr lang="de-DE" sz="2800" dirty="0">
              <a:solidFill>
                <a:srgbClr val="7F7F7F"/>
              </a:solidFill>
              <a:latin typeface="Linotype Syntax Com Regular" pitchFamily="-65" charset="0"/>
              <a:ea typeface="Arial" pitchFamily="-65" charset="0"/>
              <a:cs typeface="Arial" pitchFamily="-65" charset="0"/>
            </a:endParaRPr>
          </a:p>
        </p:txBody>
      </p:sp>
      <p:sp>
        <p:nvSpPr>
          <p:cNvPr id="6" name="Text Box 7"/>
          <p:cNvSpPr txBox="1">
            <a:spLocks noChangeArrowheads="1"/>
          </p:cNvSpPr>
          <p:nvPr/>
        </p:nvSpPr>
        <p:spPr bwMode="auto">
          <a:xfrm>
            <a:off x="457200" y="1916113"/>
            <a:ext cx="8305800" cy="4068806"/>
          </a:xfrm>
          <a:prstGeom prst="rect">
            <a:avLst/>
          </a:prstGeom>
          <a:noFill/>
          <a:ln w="9525">
            <a:noFill/>
            <a:miter lim="800000"/>
            <a:headEnd/>
            <a:tailEnd/>
          </a:ln>
        </p:spPr>
        <p:txBody>
          <a:bodyPr>
            <a:prstTxWarp prst="textNoShape">
              <a:avLst/>
            </a:prstTxWarp>
            <a:spAutoFit/>
          </a:bodyPr>
          <a:lstStyle/>
          <a:p>
            <a:pPr>
              <a:lnSpc>
                <a:spcPct val="120000"/>
              </a:lnSpc>
              <a:spcBef>
                <a:spcPct val="35000"/>
              </a:spcBef>
            </a:pPr>
            <a:r>
              <a:rPr lang="de-DE" sz="2400" dirty="0">
                <a:solidFill>
                  <a:srgbClr val="254061"/>
                </a:solidFill>
                <a:latin typeface="Linotype Syntax Com Regular"/>
                <a:cs typeface="Linotype Syntax Com Regular"/>
              </a:rPr>
              <a:t>Im Prozess-Produkt-Paradigma wird versucht, zwischen Unterrichtsmaßen (Prozess), die häufig aus </a:t>
            </a:r>
            <a:r>
              <a:rPr lang="de-DE" sz="2400" dirty="0" err="1">
                <a:solidFill>
                  <a:srgbClr val="254061"/>
                </a:solidFill>
                <a:latin typeface="Linotype Syntax Com Regular"/>
                <a:cs typeface="Linotype Syntax Com Regular"/>
              </a:rPr>
              <a:t>Unterrichts-beobachtungen</a:t>
            </a:r>
            <a:r>
              <a:rPr lang="de-DE" sz="2400" dirty="0">
                <a:solidFill>
                  <a:srgbClr val="254061"/>
                </a:solidFill>
                <a:latin typeface="Linotype Syntax Com Regular"/>
                <a:cs typeface="Linotype Syntax Com Regular"/>
              </a:rPr>
              <a:t> gewonnen werden, und Produktmaßen (Leistungen, Kompetenzzuwachs, Lernmotivation etc.) Zusammenhänge herzustellen. Das Prozess-Produkt-Paradigma stellt aktuell immer noch einen sehr fruchtbaren Untersuchungsansatz dar und wurde beispielsweise auch in der kürzlich vorgestellten </a:t>
            </a:r>
            <a:r>
              <a:rPr lang="de-DE" sz="2400" dirty="0" err="1">
                <a:solidFill>
                  <a:srgbClr val="254061"/>
                </a:solidFill>
                <a:latin typeface="Linotype Syntax Com Regular"/>
                <a:cs typeface="Linotype Syntax Com Regular"/>
              </a:rPr>
              <a:t>DESI-Untersuchung</a:t>
            </a:r>
            <a:r>
              <a:rPr lang="de-DE" sz="2400" dirty="0">
                <a:solidFill>
                  <a:srgbClr val="254061"/>
                </a:solidFill>
                <a:latin typeface="Linotype Syntax Com Regular"/>
                <a:cs typeface="Linotype Syntax Com Regular"/>
              </a:rPr>
              <a:t> (</a:t>
            </a:r>
            <a:r>
              <a:rPr lang="de-DE" sz="2400" dirty="0" err="1">
                <a:solidFill>
                  <a:srgbClr val="254061"/>
                </a:solidFill>
                <a:latin typeface="Linotype Syntax Com Regular"/>
                <a:cs typeface="Linotype Syntax Com Regular"/>
              </a:rPr>
              <a:t>DESI-Konsortium</a:t>
            </a:r>
            <a:r>
              <a:rPr lang="de-DE" sz="2400" dirty="0">
                <a:solidFill>
                  <a:srgbClr val="254061"/>
                </a:solidFill>
                <a:latin typeface="Linotype Syntax Com Regular"/>
                <a:cs typeface="Linotype Syntax Com Regular"/>
              </a:rPr>
              <a:t>, 2006) verwendet. </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1"/>
          </p:nvPr>
        </p:nvSpPr>
        <p:spPr/>
        <p:txBody>
          <a:bodyPr/>
          <a:lstStyle/>
          <a:p>
            <a:fld id="{68CF12C0-C955-4FF1-BBC5-43979C8F2227}" type="slidenum">
              <a:rPr lang="de-DE" smtClean="0"/>
              <a:pPr/>
              <a:t>9</a:t>
            </a:fld>
            <a:endParaRPr lang="de-DE" dirty="0"/>
          </a:p>
        </p:txBody>
      </p:sp>
      <p:sp>
        <p:nvSpPr>
          <p:cNvPr id="5" name="Fußzeilenplatzhalter 4"/>
          <p:cNvSpPr>
            <a:spLocks noGrp="1"/>
          </p:cNvSpPr>
          <p:nvPr>
            <p:ph type="ftr" sz="quarter" idx="3"/>
          </p:nvPr>
        </p:nvSpPr>
        <p:spPr/>
        <p:txBody>
          <a:bodyPr/>
          <a:lstStyle/>
          <a:p>
            <a:r>
              <a:rPr lang="de-DE" smtClean="0"/>
              <a:t>Prof. Dr. Olaf Köller, Leibniz-Institut für die Pädagogik der Naturwissenschaften und Mathematik</a:t>
            </a:r>
            <a:endParaRPr lang="de-DE" dirty="0"/>
          </a:p>
        </p:txBody>
      </p:sp>
      <p:sp>
        <p:nvSpPr>
          <p:cNvPr id="10" name="Text Box 5"/>
          <p:cNvSpPr txBox="1">
            <a:spLocks noChangeArrowheads="1"/>
          </p:cNvSpPr>
          <p:nvPr/>
        </p:nvSpPr>
        <p:spPr bwMode="auto">
          <a:xfrm>
            <a:off x="969963" y="228600"/>
            <a:ext cx="6997347" cy="997196"/>
          </a:xfrm>
          <a:prstGeom prst="rect">
            <a:avLst/>
          </a:prstGeom>
          <a:noFill/>
          <a:ln w="9525">
            <a:noFill/>
            <a:miter lim="800000"/>
            <a:headEnd/>
            <a:tailEnd/>
          </a:ln>
        </p:spPr>
        <p:txBody>
          <a:bodyPr wrap="square">
            <a:prstTxWarp prst="textNoShape">
              <a:avLst/>
            </a:prstTxWarp>
            <a:spAutoFit/>
          </a:bodyPr>
          <a:lstStyle/>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Paradigmen der Unterrichtsforschung:</a:t>
            </a:r>
          </a:p>
          <a:p>
            <a:pPr>
              <a:spcBef>
                <a:spcPct val="10000"/>
              </a:spcBef>
            </a:pPr>
            <a:r>
              <a:rPr lang="de-DE" sz="2800" dirty="0" smtClean="0">
                <a:solidFill>
                  <a:srgbClr val="7F7F7F"/>
                </a:solidFill>
                <a:latin typeface="Linotype Syntax Com Regular" pitchFamily="-65" charset="0"/>
                <a:ea typeface="Arial" pitchFamily="-65" charset="0"/>
                <a:cs typeface="Arial" pitchFamily="-65" charset="0"/>
              </a:rPr>
              <a:t>3. Expertenparadigma</a:t>
            </a:r>
            <a:endParaRPr lang="de-DE" sz="2800" dirty="0">
              <a:solidFill>
                <a:srgbClr val="7F7F7F"/>
              </a:solidFill>
              <a:latin typeface="Linotype Syntax Com Regular" pitchFamily="-65" charset="0"/>
              <a:ea typeface="Arial" pitchFamily="-65" charset="0"/>
              <a:cs typeface="Arial" pitchFamily="-65" charset="0"/>
            </a:endParaRPr>
          </a:p>
        </p:txBody>
      </p:sp>
      <p:sp>
        <p:nvSpPr>
          <p:cNvPr id="7" name="Text Box 7"/>
          <p:cNvSpPr txBox="1">
            <a:spLocks noChangeArrowheads="1"/>
          </p:cNvSpPr>
          <p:nvPr/>
        </p:nvSpPr>
        <p:spPr bwMode="auto">
          <a:xfrm>
            <a:off x="457200" y="1905000"/>
            <a:ext cx="8305800" cy="3182410"/>
          </a:xfrm>
          <a:prstGeom prst="rect">
            <a:avLst/>
          </a:prstGeom>
          <a:noFill/>
          <a:ln w="9525">
            <a:noFill/>
            <a:miter lim="800000"/>
            <a:headEnd/>
            <a:tailEnd/>
          </a:ln>
        </p:spPr>
        <p:txBody>
          <a:bodyPr>
            <a:prstTxWarp prst="textNoShape">
              <a:avLst/>
            </a:prstTxWarp>
            <a:spAutoFit/>
          </a:bodyPr>
          <a:lstStyle/>
          <a:p>
            <a:pPr>
              <a:lnSpc>
                <a:spcPct val="120000"/>
              </a:lnSpc>
              <a:spcBef>
                <a:spcPct val="35000"/>
              </a:spcBef>
              <a:buFont typeface="Wingdings" pitchFamily="-109" charset="2"/>
              <a:buNone/>
            </a:pPr>
            <a:r>
              <a:rPr lang="de-DE" sz="2400" dirty="0">
                <a:solidFill>
                  <a:srgbClr val="254061"/>
                </a:solidFill>
                <a:latin typeface="Linotype Syntax Com Regular"/>
                <a:cs typeface="Linotype Syntax Com Regular"/>
              </a:rPr>
              <a:t>Im Experten-Paradigma wird auf Seiten der Lehrkräfte systematisch untersucht, wie Handlungsroutinen aufgebaut und Professionalisierungsschritte vollzogen werden. Lehrkräfte werden als Experten für das Unterrichten verstanden und in Studien werden die Handlungsroutinen erfahrener Lehrkräfte mit denen von jungen unerfahrenen Kolleginnen und Kollegen verglichen. </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PN Präsentationsvorlage">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2392</Words>
  <Application>Microsoft Macintosh PowerPoint</Application>
  <PresentationFormat>Bildschirmpräsentation (4:3)</PresentationFormat>
  <Paragraphs>338</Paragraphs>
  <Slides>33</Slides>
  <Notes>0</Notes>
  <HiddenSlides>0</HiddenSlides>
  <MMClips>0</MMClips>
  <ScaleCrop>false</ScaleCrop>
  <HeadingPairs>
    <vt:vector size="6" baseType="variant">
      <vt:variant>
        <vt:lpstr>Design</vt:lpstr>
      </vt:variant>
      <vt:variant>
        <vt:i4>1</vt:i4>
      </vt:variant>
      <vt:variant>
        <vt:lpstr>Eingebettete OLE-Server</vt:lpstr>
      </vt:variant>
      <vt:variant>
        <vt:i4>2</vt:i4>
      </vt:variant>
      <vt:variant>
        <vt:lpstr>Folientitel</vt:lpstr>
      </vt:variant>
      <vt:variant>
        <vt:i4>33</vt:i4>
      </vt:variant>
    </vt:vector>
  </HeadingPairs>
  <TitlesOfParts>
    <vt:vector size="36" baseType="lpstr">
      <vt:lpstr>IPN Präsentationsvorlage</vt:lpstr>
      <vt:lpstr>Photo Editor Photo</vt:lpstr>
      <vt:lpstr>Formel</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Basisdimensionen von Unterrichtsqualität</vt:lpstr>
      <vt:lpstr>Basisdimensionen von Unterrichtsqualität</vt:lpstr>
      <vt:lpstr>Basisdimensionen von Unterrichtsqualität</vt:lpstr>
      <vt:lpstr>Ein Modell professioneller  Handlungskompetenz*  (Baumert u.a., Shulman)</vt:lpstr>
      <vt:lpstr>PowerPoint-Präsentation</vt:lpstr>
      <vt:lpstr>PowerPoint-Präsentation</vt:lpstr>
      <vt:lpstr>PowerPoint-Präsentation</vt:lpstr>
      <vt:lpstr>PowerPoint-Präsentation</vt:lpstr>
      <vt:lpstr>PowerPoint-Präsentation</vt:lpstr>
      <vt:lpstr>Lösungen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Herausforderungen des demografischen Wandels für die Lernausgangslagendiagnostik und Förderung:</dc:title>
  <dc:creator>Knut Neumann</dc:creator>
  <cp:lastModifiedBy>Olaf Köller</cp:lastModifiedBy>
  <cp:revision>146</cp:revision>
  <cp:lastPrinted>2012-01-05T12:20:33Z</cp:lastPrinted>
  <dcterms:created xsi:type="dcterms:W3CDTF">2012-06-04T04:01:35Z</dcterms:created>
  <dcterms:modified xsi:type="dcterms:W3CDTF">2014-04-28T09:38:49Z</dcterms:modified>
</cp:coreProperties>
</file>