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302" r:id="rId3"/>
    <p:sldId id="346" r:id="rId4"/>
    <p:sldId id="402" r:id="rId5"/>
    <p:sldId id="321" r:id="rId6"/>
    <p:sldId id="381" r:id="rId7"/>
    <p:sldId id="403" r:id="rId8"/>
    <p:sldId id="353" r:id="rId9"/>
    <p:sldId id="354" r:id="rId10"/>
    <p:sldId id="358" r:id="rId11"/>
    <p:sldId id="372" r:id="rId12"/>
    <p:sldId id="378" r:id="rId13"/>
    <p:sldId id="374" r:id="rId14"/>
    <p:sldId id="375" r:id="rId15"/>
    <p:sldId id="376" r:id="rId16"/>
    <p:sldId id="370" r:id="rId17"/>
    <p:sldId id="379" r:id="rId18"/>
    <p:sldId id="380"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 id="348" r:id="rId40"/>
  </p:sldIdLst>
  <p:sldSz cx="9144000" cy="6858000" type="screen4x3"/>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42957"/>
    <a:srgbClr val="003F7D"/>
    <a:srgbClr val="B0B7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8" autoAdjust="0"/>
    <p:restoredTop sz="93099" autoAdjust="0"/>
  </p:normalViewPr>
  <p:slideViewPr>
    <p:cSldViewPr snapToObjects="1">
      <p:cViewPr>
        <p:scale>
          <a:sx n="100" d="100"/>
          <a:sy n="100" d="100"/>
        </p:scale>
        <p:origin x="-1560" y="-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885B8258-2CEE-AF43-8237-36C4235D20E0}" type="datetimeFigureOut">
              <a:rPr lang="de-DE" smtClean="0"/>
              <a:pPr/>
              <a:t>12.04.14</a:t>
            </a:fld>
            <a:endParaRPr lang="de-DE"/>
          </a:p>
        </p:txBody>
      </p:sp>
      <p:sp>
        <p:nvSpPr>
          <p:cNvPr id="4" name="Fußzeilenplatzhalt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464884DE-68A3-4A40-B21B-FFD33A756F72}" type="slidenum">
              <a:rPr lang="de-DE" smtClean="0"/>
              <a:pPr/>
              <a:t>‹Nr.›</a:t>
            </a:fld>
            <a:endParaRPr lang="de-DE"/>
          </a:p>
        </p:txBody>
      </p:sp>
    </p:spTree>
    <p:extLst>
      <p:ext uri="{BB962C8B-B14F-4D97-AF65-F5344CB8AC3E}">
        <p14:creationId xmlns:p14="http://schemas.microsoft.com/office/powerpoint/2010/main" val="41410350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D9930083-375A-46AF-8E54-DA1A26E3C295}" type="datetimeFigureOut">
              <a:rPr lang="de-DE" smtClean="0"/>
              <a:pPr/>
              <a:t>12.04.14</a:t>
            </a:fld>
            <a:endParaRPr lang="de-DE"/>
          </a:p>
        </p:txBody>
      </p:sp>
      <p:sp>
        <p:nvSpPr>
          <p:cNvPr id="4" name="Folienbildplatzhalt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29685D42-A64D-42DB-9F67-2D42500438C5}" type="slidenum">
              <a:rPr lang="de-DE" smtClean="0"/>
              <a:pPr/>
              <a:t>‹Nr.›</a:t>
            </a:fld>
            <a:endParaRPr lang="de-DE"/>
          </a:p>
        </p:txBody>
      </p:sp>
    </p:spTree>
    <p:extLst>
      <p:ext uri="{BB962C8B-B14F-4D97-AF65-F5344CB8AC3E}">
        <p14:creationId xmlns:p14="http://schemas.microsoft.com/office/powerpoint/2010/main" val="292026848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ctr">
              <a:defRPr sz="48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pic>
        <p:nvPicPr>
          <p:cNvPr id="8" name="Bild 5" descr="Ecke unten re.png"/>
          <p:cNvPicPr>
            <a:picLocks noChangeAspect="1"/>
          </p:cNvPicPr>
          <p:nvPr userDrawn="1"/>
        </p:nvPicPr>
        <p:blipFill>
          <a:blip r:embed="rId2" cstate="print"/>
          <a:srcRect b="1724"/>
          <a:stretch>
            <a:fillRect/>
          </a:stretch>
        </p:blipFill>
        <p:spPr bwMode="auto">
          <a:xfrm>
            <a:off x="7921625" y="5048250"/>
            <a:ext cx="1222375" cy="1809750"/>
          </a:xfrm>
          <a:prstGeom prst="rect">
            <a:avLst/>
          </a:prstGeom>
          <a:noFill/>
          <a:ln w="9525">
            <a:noFill/>
            <a:miter lim="800000"/>
            <a:headEnd/>
            <a:tailEnd/>
          </a:ln>
        </p:spPr>
      </p:pic>
      <p:pic>
        <p:nvPicPr>
          <p:cNvPr id="6" name="Bild 4" descr="IPN-Logo-200x90-Transparenter-HG.png"/>
          <p:cNvPicPr>
            <a:picLocks noChangeAspect="1"/>
          </p:cNvPicPr>
          <p:nvPr userDrawn="1"/>
        </p:nvPicPr>
        <p:blipFill>
          <a:blip r:embed="rId3" cstate="print"/>
          <a:srcRect/>
          <a:stretch>
            <a:fillRect/>
          </a:stretch>
        </p:blipFill>
        <p:spPr bwMode="auto">
          <a:xfrm>
            <a:off x="6299200" y="293687"/>
            <a:ext cx="2540000" cy="696913"/>
          </a:xfrm>
          <a:prstGeom prst="rect">
            <a:avLst/>
          </a:prstGeom>
          <a:noFill/>
          <a:ln w="9525">
            <a:noFill/>
            <a:miter lim="800000"/>
            <a:headEnd/>
            <a:tailEnd/>
          </a:ln>
        </p:spPr>
      </p:pic>
      <p:sp>
        <p:nvSpPr>
          <p:cNvPr id="7"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 mit Logo">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p:txBody>
          <a:bodyPr/>
          <a:lstStyle>
            <a:lvl1pPr>
              <a:defRPr sz="2800"/>
            </a:lvl1pPr>
          </a:lstStyle>
          <a:p>
            <a:pPr lvl="0"/>
            <a:r>
              <a:rPr lang="de-DE" dirty="0" smtClean="0"/>
              <a:t>Text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Titel 6"/>
          <p:cNvSpPr>
            <a:spLocks noGrp="1"/>
          </p:cNvSpPr>
          <p:nvPr>
            <p:ph type="title" hasCustomPrompt="1"/>
          </p:nvPr>
        </p:nvSpPr>
        <p:spPr>
          <a:xfrm>
            <a:off x="802256" y="180525"/>
            <a:ext cx="6866087"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sp>
        <p:nvSpPr>
          <p:cNvPr id="13" name="Datumsplatzhalter 7"/>
          <p:cNvSpPr>
            <a:spLocks noGrp="1"/>
          </p:cNvSpPr>
          <p:nvPr>
            <p:ph type="dt" sz="half" idx="10"/>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14" name="Foliennummernplatzhalter 8"/>
          <p:cNvSpPr>
            <a:spLocks noGrp="1"/>
          </p:cNvSpPr>
          <p:nvPr>
            <p:ph type="sldNum" sz="quarter" idx="11"/>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pic>
        <p:nvPicPr>
          <p:cNvPr id="10" name="Bild 9" descr="ReLogo Bildmarke_klein_RGB.eps"/>
          <p:cNvPicPr>
            <a:picLocks noChangeAspect="1"/>
          </p:cNvPicPr>
          <p:nvPr userDrawn="1"/>
        </p:nvPicPr>
        <p:blipFill>
          <a:blip r:embed="rId2" cstate="print"/>
          <a:stretch>
            <a:fillRect/>
          </a:stretch>
        </p:blipFill>
        <p:spPr bwMode="auto">
          <a:xfrm>
            <a:off x="7812360" y="116632"/>
            <a:ext cx="1189282" cy="667712"/>
          </a:xfrm>
          <a:prstGeom prst="rect">
            <a:avLst/>
          </a:prstGeom>
          <a:noFill/>
          <a:ln w="9525">
            <a:noFill/>
            <a:miter lim="800000"/>
            <a:headEnd/>
            <a:tailEnd/>
          </a:ln>
        </p:spPr>
      </p:pic>
      <p:sp>
        <p:nvSpPr>
          <p:cNvPr id="8"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 ohne Logo">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p:txBody>
          <a:bodyPr>
            <a:normAutofit/>
          </a:bodyPr>
          <a:lstStyle>
            <a:lvl1pPr>
              <a:defRPr sz="2800"/>
            </a:lvl1pPr>
            <a:lvl2pPr>
              <a:defRPr sz="2400"/>
            </a:lvl2pPr>
            <a:lvl3pPr>
              <a:defRPr sz="2000"/>
            </a:lvl3pPr>
            <a:lvl4pPr>
              <a:defRPr sz="1800"/>
            </a:lvl4pPr>
            <a:lvl5pPr>
              <a:defRPr sz="1800"/>
            </a:lvl5pPr>
          </a:lstStyle>
          <a:p>
            <a:pPr lvl="0"/>
            <a:r>
              <a:rPr lang="de-DE" dirty="0" smtClean="0"/>
              <a:t>Text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Titel 6"/>
          <p:cNvSpPr>
            <a:spLocks noGrp="1"/>
          </p:cNvSpPr>
          <p:nvPr>
            <p:ph type="title" hasCustomPrompt="1"/>
          </p:nvPr>
        </p:nvSpPr>
        <p:spPr>
          <a:xfrm>
            <a:off x="802256" y="180525"/>
            <a:ext cx="7884544"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sp>
        <p:nvSpPr>
          <p:cNvPr id="13" name="Datumsplatzhalter 7"/>
          <p:cNvSpPr>
            <a:spLocks noGrp="1"/>
          </p:cNvSpPr>
          <p:nvPr>
            <p:ph type="dt" sz="half" idx="10"/>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14" name="Foliennummernplatzhalter 8"/>
          <p:cNvSpPr>
            <a:spLocks noGrp="1"/>
          </p:cNvSpPr>
          <p:nvPr>
            <p:ph type="sldNum" sz="quarter" idx="11"/>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sp>
        <p:nvSpPr>
          <p:cNvPr id="8"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pic>
        <p:nvPicPr>
          <p:cNvPr id="8" name="Bild 9" descr="ReLogo Bildmarke_klein_RGB.eps"/>
          <p:cNvPicPr>
            <a:picLocks noChangeAspect="1"/>
          </p:cNvPicPr>
          <p:nvPr userDrawn="1"/>
        </p:nvPicPr>
        <p:blipFill>
          <a:blip r:embed="rId2" cstate="print"/>
          <a:stretch>
            <a:fillRect/>
          </a:stretch>
        </p:blipFill>
        <p:spPr bwMode="auto">
          <a:xfrm>
            <a:off x="7812360" y="116632"/>
            <a:ext cx="1189282" cy="667712"/>
          </a:xfrm>
          <a:prstGeom prst="rect">
            <a:avLst/>
          </a:prstGeom>
          <a:noFill/>
          <a:ln w="9525">
            <a:noFill/>
            <a:miter lim="800000"/>
            <a:headEnd/>
            <a:tailEnd/>
          </a:ln>
        </p:spPr>
      </p:pic>
      <p:sp>
        <p:nvSpPr>
          <p:cNvPr id="5"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mit Logo">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035171"/>
            <a:ext cx="4038600" cy="50909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4648200" y="1035172"/>
            <a:ext cx="4038600" cy="50909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9" name="Datumsplatzhalter 7"/>
          <p:cNvSpPr>
            <a:spLocks noGrp="1"/>
          </p:cNvSpPr>
          <p:nvPr>
            <p:ph type="dt" sz="half" idx="10"/>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11" name="Foliennummernplatzhalter 8"/>
          <p:cNvSpPr>
            <a:spLocks noGrp="1"/>
          </p:cNvSpPr>
          <p:nvPr>
            <p:ph type="sldNum" sz="quarter" idx="11"/>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sp>
        <p:nvSpPr>
          <p:cNvPr id="12" name="Titel 6"/>
          <p:cNvSpPr>
            <a:spLocks noGrp="1"/>
          </p:cNvSpPr>
          <p:nvPr>
            <p:ph type="title" hasCustomPrompt="1"/>
          </p:nvPr>
        </p:nvSpPr>
        <p:spPr>
          <a:xfrm>
            <a:off x="802256" y="180525"/>
            <a:ext cx="6866087"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pic>
        <p:nvPicPr>
          <p:cNvPr id="13" name="Bild 9" descr="ReLogo Bildmarke_klein_RGB.eps"/>
          <p:cNvPicPr>
            <a:picLocks noChangeAspect="1"/>
          </p:cNvPicPr>
          <p:nvPr userDrawn="1"/>
        </p:nvPicPr>
        <p:blipFill>
          <a:blip r:embed="rId2" cstate="print"/>
          <a:stretch>
            <a:fillRect/>
          </a:stretch>
        </p:blipFill>
        <p:spPr bwMode="auto">
          <a:xfrm>
            <a:off x="7812360" y="116632"/>
            <a:ext cx="1189282" cy="667712"/>
          </a:xfrm>
          <a:prstGeom prst="rect">
            <a:avLst/>
          </a:prstGeom>
          <a:noFill/>
          <a:ln w="9525">
            <a:noFill/>
            <a:miter lim="800000"/>
            <a:headEnd/>
            <a:tailEnd/>
          </a:ln>
        </p:spPr>
      </p:pic>
      <p:sp>
        <p:nvSpPr>
          <p:cNvPr id="14"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hne Inhalt mit Logo">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endParaRPr lang="de-DE" dirty="0"/>
          </a:p>
        </p:txBody>
      </p:sp>
      <p:sp>
        <p:nvSpPr>
          <p:cNvPr id="5" name="Foliennummernplatzhalter 4"/>
          <p:cNvSpPr>
            <a:spLocks noGrp="1"/>
          </p:cNvSpPr>
          <p:nvPr>
            <p:ph type="sldNum" sz="quarter" idx="12"/>
          </p:nvPr>
        </p:nvSpPr>
        <p:spPr/>
        <p:txBody>
          <a:bodyPr/>
          <a:lstStyle/>
          <a:p>
            <a:fld id="{68CF12C0-C955-4FF1-BBC5-43979C8F2227}" type="slidenum">
              <a:rPr lang="de-DE" smtClean="0"/>
              <a:pPr/>
              <a:t>‹Nr.›</a:t>
            </a:fld>
            <a:endParaRPr lang="de-DE" dirty="0"/>
          </a:p>
        </p:txBody>
      </p:sp>
      <p:sp>
        <p:nvSpPr>
          <p:cNvPr id="7" name="Titel 6"/>
          <p:cNvSpPr>
            <a:spLocks noGrp="1"/>
          </p:cNvSpPr>
          <p:nvPr>
            <p:ph type="title" hasCustomPrompt="1"/>
          </p:nvPr>
        </p:nvSpPr>
        <p:spPr>
          <a:xfrm>
            <a:off x="802256" y="180525"/>
            <a:ext cx="6866087"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pic>
        <p:nvPicPr>
          <p:cNvPr id="8" name="Bild 9" descr="ReLogo Bildmarke_klein_RGB.eps"/>
          <p:cNvPicPr>
            <a:picLocks noChangeAspect="1"/>
          </p:cNvPicPr>
          <p:nvPr userDrawn="1"/>
        </p:nvPicPr>
        <p:blipFill>
          <a:blip r:embed="rId2" cstate="print"/>
          <a:stretch>
            <a:fillRect/>
          </a:stretch>
        </p:blipFill>
        <p:spPr bwMode="auto">
          <a:xfrm>
            <a:off x="7812360" y="116632"/>
            <a:ext cx="1189282" cy="667712"/>
          </a:xfrm>
          <a:prstGeom prst="rect">
            <a:avLst/>
          </a:prstGeom>
          <a:noFill/>
          <a:ln w="9525">
            <a:noFill/>
            <a:miter lim="800000"/>
            <a:headEnd/>
            <a:tailEnd/>
          </a:ln>
        </p:spPr>
      </p:pic>
      <p:sp>
        <p:nvSpPr>
          <p:cNvPr id="10"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hne Inhalt ohne Logo">
    <p:spTree>
      <p:nvGrpSpPr>
        <p:cNvPr id="1" name=""/>
        <p:cNvGrpSpPr/>
        <p:nvPr/>
      </p:nvGrpSpPr>
      <p:grpSpPr>
        <a:xfrm>
          <a:off x="0" y="0"/>
          <a:ext cx="0" cy="0"/>
          <a:chOff x="0" y="0"/>
          <a:chExt cx="0" cy="0"/>
        </a:xfrm>
      </p:grpSpPr>
      <p:sp>
        <p:nvSpPr>
          <p:cNvPr id="7" name="Titel 6"/>
          <p:cNvSpPr>
            <a:spLocks noGrp="1"/>
          </p:cNvSpPr>
          <p:nvPr>
            <p:ph type="title" hasCustomPrompt="1"/>
          </p:nvPr>
        </p:nvSpPr>
        <p:spPr>
          <a:xfrm>
            <a:off x="802256" y="180525"/>
            <a:ext cx="8162232"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sp>
        <p:nvSpPr>
          <p:cNvPr id="13" name="Datumsplatzhalter 7"/>
          <p:cNvSpPr>
            <a:spLocks noGrp="1"/>
          </p:cNvSpPr>
          <p:nvPr>
            <p:ph type="dt" sz="half" idx="10"/>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14" name="Foliennummernplatzhalter 8"/>
          <p:cNvSpPr>
            <a:spLocks noGrp="1"/>
          </p:cNvSpPr>
          <p:nvPr>
            <p:ph type="sldNum" sz="quarter" idx="11"/>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sp>
        <p:nvSpPr>
          <p:cNvPr id="6"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endParaRPr lang="de-DE" dirty="0"/>
          </a:p>
        </p:txBody>
      </p:sp>
      <p:sp>
        <p:nvSpPr>
          <p:cNvPr id="4" name="Fußzeilenplatzhalter 3"/>
          <p:cNvSpPr>
            <a:spLocks noGrp="1"/>
          </p:cNvSpPr>
          <p:nvPr>
            <p:ph type="ftr" sz="quarter" idx="11"/>
          </p:nvPr>
        </p:nvSpPr>
        <p:spPr/>
        <p:txBody>
          <a:bodyPr/>
          <a:lstStyle/>
          <a:p>
            <a:r>
              <a:rPr lang="de-DE" smtClean="0"/>
              <a:t>Prof. Dr. Olaf Köller, Leibniz-Institut für die Pädagogik der Naturwissenschaften und Mathematik</a:t>
            </a:r>
            <a:endParaRPr lang="de-DE" dirty="0"/>
          </a:p>
        </p:txBody>
      </p:sp>
      <p:sp>
        <p:nvSpPr>
          <p:cNvPr id="5" name="Foliennummernplatzhalter 4"/>
          <p:cNvSpPr>
            <a:spLocks noGrp="1"/>
          </p:cNvSpPr>
          <p:nvPr>
            <p:ph type="sldNum" sz="quarter" idx="12"/>
          </p:nvPr>
        </p:nvSpPr>
        <p:spPr/>
        <p:txBody>
          <a:bodyPr/>
          <a:lstStyle/>
          <a:p>
            <a:fld id="{68CF12C0-C955-4FF1-BBC5-43979C8F2227}" type="slidenum">
              <a:rPr lang="de-DE" smtClean="0"/>
              <a:pPr/>
              <a:t>‹Nr.›</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endParaRPr lang="de-DE" dirty="0"/>
          </a:p>
        </p:txBody>
      </p:sp>
      <p:sp>
        <p:nvSpPr>
          <p:cNvPr id="4" name="Fußzeilenplatzhalter 3"/>
          <p:cNvSpPr>
            <a:spLocks noGrp="1"/>
          </p:cNvSpPr>
          <p:nvPr>
            <p:ph type="ftr" sz="quarter" idx="11"/>
          </p:nvPr>
        </p:nvSpPr>
        <p:spPr/>
        <p:txBody>
          <a:bodyPr/>
          <a:lstStyle/>
          <a:p>
            <a:r>
              <a:rPr lang="de-DE" smtClean="0"/>
              <a:t>Prof. Dr. Olaf Köller, Leibniz-Institut für die Pädagogik der Naturwissenschaften und Mathematik</a:t>
            </a:r>
            <a:endParaRPr lang="de-DE" dirty="0"/>
          </a:p>
        </p:txBody>
      </p:sp>
      <p:sp>
        <p:nvSpPr>
          <p:cNvPr id="5" name="Foliennummernplatzhalter 4"/>
          <p:cNvSpPr>
            <a:spLocks noGrp="1"/>
          </p:cNvSpPr>
          <p:nvPr>
            <p:ph type="sldNum" sz="quarter" idx="12"/>
          </p:nvPr>
        </p:nvSpPr>
        <p:spPr/>
        <p:txBody>
          <a:bodyPr/>
          <a:lstStyle/>
          <a:p>
            <a:fld id="{68CF12C0-C955-4FF1-BBC5-43979C8F2227}" type="slidenum">
              <a:rPr lang="de-DE" smtClean="0"/>
              <a:pPr/>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1.png"/><Relationship Id="rId12"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02256" y="188640"/>
            <a:ext cx="7884544" cy="527619"/>
          </a:xfrm>
          <a:prstGeom prst="rect">
            <a:avLst/>
          </a:prstGeom>
        </p:spPr>
        <p:txBody>
          <a:bodyPr vert="horz" lIns="91440" tIns="45720" rIns="91440" bIns="45720" rtlCol="0" anchor="ctr">
            <a:noAutofit/>
          </a:bodyPr>
          <a:lstStyle/>
          <a:p>
            <a:r>
              <a:rPr lang="de-DE" dirty="0" smtClean="0"/>
              <a:t>Das neue Projekt</a:t>
            </a:r>
            <a:endParaRPr lang="de-DE" dirty="0"/>
          </a:p>
        </p:txBody>
      </p:sp>
      <p:sp>
        <p:nvSpPr>
          <p:cNvPr id="3" name="Textplatzhalter 2"/>
          <p:cNvSpPr>
            <a:spLocks noGrp="1"/>
          </p:cNvSpPr>
          <p:nvPr>
            <p:ph type="body" idx="1"/>
          </p:nvPr>
        </p:nvSpPr>
        <p:spPr>
          <a:xfrm>
            <a:off x="457200" y="1035170"/>
            <a:ext cx="8229600" cy="509099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pic>
        <p:nvPicPr>
          <p:cNvPr id="7" name="Bild 4" descr="Ecke oben li.png"/>
          <p:cNvPicPr>
            <a:picLocks noChangeAspect="1"/>
          </p:cNvPicPr>
          <p:nvPr/>
        </p:nvPicPr>
        <p:blipFill>
          <a:blip r:embed="rId11" cstate="print"/>
          <a:srcRect/>
          <a:stretch>
            <a:fillRect/>
          </a:stretch>
        </p:blipFill>
        <p:spPr bwMode="auto">
          <a:xfrm>
            <a:off x="0" y="0"/>
            <a:ext cx="781420" cy="785004"/>
          </a:xfrm>
          <a:prstGeom prst="rect">
            <a:avLst/>
          </a:prstGeom>
          <a:noFill/>
          <a:ln w="9525">
            <a:noFill/>
            <a:miter lim="800000"/>
            <a:headEnd/>
            <a:tailEnd/>
          </a:ln>
        </p:spPr>
      </p:pic>
      <p:pic>
        <p:nvPicPr>
          <p:cNvPr id="8" name="Bild 5" descr="Ecke unten re.png"/>
          <p:cNvPicPr>
            <a:picLocks noChangeAspect="1"/>
          </p:cNvPicPr>
          <p:nvPr/>
        </p:nvPicPr>
        <p:blipFill>
          <a:blip r:embed="rId12" cstate="print"/>
          <a:srcRect b="1724"/>
          <a:stretch>
            <a:fillRect/>
          </a:stretch>
        </p:blipFill>
        <p:spPr bwMode="auto">
          <a:xfrm>
            <a:off x="7921625" y="5048250"/>
            <a:ext cx="1222375" cy="1809750"/>
          </a:xfrm>
          <a:prstGeom prst="rect">
            <a:avLst/>
          </a:prstGeom>
          <a:noFill/>
          <a:ln w="9525">
            <a:noFill/>
            <a:miter lim="800000"/>
            <a:headEnd/>
            <a:tailEnd/>
          </a:ln>
        </p:spPr>
      </p:pic>
      <p:sp>
        <p:nvSpPr>
          <p:cNvPr id="19" name="Datumsplatzhalter 7"/>
          <p:cNvSpPr>
            <a:spLocks noGrp="1"/>
          </p:cNvSpPr>
          <p:nvPr>
            <p:ph type="dt" sz="half" idx="2"/>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20"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
        <p:nvSpPr>
          <p:cNvPr id="21" name="Foliennummernplatzhalter 8"/>
          <p:cNvSpPr>
            <a:spLocks noGrp="1"/>
          </p:cNvSpPr>
          <p:nvPr>
            <p:ph type="sldNum" sz="quarter" idx="4"/>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1" r:id="rId4"/>
    <p:sldLayoutId id="2147483652" r:id="rId5"/>
    <p:sldLayoutId id="2147483654" r:id="rId6"/>
    <p:sldLayoutId id="2147483656" r:id="rId7"/>
    <p:sldLayoutId id="2147483657" r:id="rId8"/>
    <p:sldLayoutId id="2147483658" r:id="rId9"/>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3200" kern="1200">
          <a:solidFill>
            <a:srgbClr val="003F7D"/>
          </a:solidFill>
          <a:latin typeface="Linotype Syntax Com Regular"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3F7D"/>
          </a:solidFill>
          <a:latin typeface="Linotype Syntax Com Regular"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3F7D"/>
          </a:solidFill>
          <a:latin typeface="Linotype Syntax Com Regular"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3F7D"/>
          </a:solidFill>
          <a:latin typeface="Linotype Syntax Com Regular"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3F7D"/>
          </a:solidFill>
          <a:latin typeface="Linotype Syntax Com Regular"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3F7D"/>
          </a:solidFill>
          <a:latin typeface="Linotype Syntax Com Regular"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hellmann@ipn.uni-kiel.de" TargetMode="External"/><Relationship Id="rId4" Type="http://schemas.openxmlformats.org/officeDocument/2006/relationships/hyperlink" Target="mailto:ftiedje@ipn.uni-kiel.de" TargetMode="External"/><Relationship Id="rId1" Type="http://schemas.openxmlformats.org/officeDocument/2006/relationships/slideLayout" Target="../slideLayouts/slideLayout2.xml"/><Relationship Id="rId2" Type="http://schemas.openxmlformats.org/officeDocument/2006/relationships/hyperlink" Target="mailto:koeller@ipn.uni-kiel.d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85800" y="1219200"/>
            <a:ext cx="7620000" cy="3581400"/>
          </a:xfrm>
        </p:spPr>
        <p:txBody>
          <a:bodyPr>
            <a:noAutofit/>
          </a:bodyPr>
          <a:lstStyle/>
          <a:p>
            <a:r>
              <a:rPr lang="de-DE" sz="3600" dirty="0" smtClean="0"/>
              <a:t>Einführung in die empirische Bildungsforschung</a:t>
            </a:r>
            <a:endParaRPr lang="de-DE" sz="3600" dirty="0" smtClean="0">
              <a:solidFill>
                <a:srgbClr val="003F7D"/>
              </a:solidFill>
              <a:ea typeface="+mj-ea"/>
              <a:cs typeface="+mj-cs"/>
            </a:endParaRPr>
          </a:p>
          <a:p>
            <a:endParaRPr lang="de-DE" sz="2800" dirty="0" smtClean="0">
              <a:solidFill>
                <a:srgbClr val="003F7D"/>
              </a:solidFill>
              <a:ea typeface="+mj-ea"/>
              <a:cs typeface="+mj-cs"/>
            </a:endParaRPr>
          </a:p>
          <a:p>
            <a:r>
              <a:rPr lang="de-DE" sz="2800" dirty="0" smtClean="0">
                <a:solidFill>
                  <a:srgbClr val="003F7D"/>
                </a:solidFill>
                <a:ea typeface="+mj-ea"/>
                <a:cs typeface="+mj-cs"/>
              </a:rPr>
              <a:t>Mo, 8.15 – 9.45</a:t>
            </a:r>
          </a:p>
          <a:p>
            <a:r>
              <a:rPr lang="de-DE" sz="2800" dirty="0" smtClean="0">
                <a:solidFill>
                  <a:srgbClr val="003F7D"/>
                </a:solidFill>
                <a:ea typeface="+mj-ea"/>
                <a:cs typeface="+mj-cs"/>
              </a:rPr>
              <a:t>IPN Hörsaal</a:t>
            </a:r>
          </a:p>
          <a:p>
            <a:endParaRPr lang="de-DE" sz="2800" dirty="0" smtClean="0">
              <a:solidFill>
                <a:srgbClr val="003F7D"/>
              </a:solidFill>
              <a:ea typeface="+mj-ea"/>
              <a:cs typeface="+mj-cs"/>
            </a:endParaRPr>
          </a:p>
          <a:p>
            <a:r>
              <a:rPr lang="de-DE" sz="2800" dirty="0" smtClean="0">
                <a:solidFill>
                  <a:srgbClr val="003F7D"/>
                </a:solidFill>
                <a:ea typeface="+mj-ea"/>
                <a:cs typeface="+mj-cs"/>
              </a:rPr>
              <a:t>Einführung: 14.4.2014</a:t>
            </a:r>
          </a:p>
        </p:txBody>
      </p:sp>
      <p:sp>
        <p:nvSpPr>
          <p:cNvPr id="6" name="Fußzeilenplatzhalter 5"/>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10</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90600" y="533400"/>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Die Pädagogische Situation als Zugang zur empirischen </a:t>
            </a:r>
            <a:r>
              <a:rPr lang="de-DE" sz="2800" dirty="0" err="1" smtClean="0">
                <a:solidFill>
                  <a:srgbClr val="7F7F7F"/>
                </a:solidFill>
                <a:latin typeface="Linotype Syntax Com Regular" pitchFamily="-65" charset="0"/>
                <a:ea typeface="Arial" pitchFamily="-65" charset="0"/>
                <a:cs typeface="Arial" pitchFamily="-65" charset="0"/>
              </a:rPr>
              <a:t>Bifo</a:t>
            </a:r>
            <a:endParaRPr lang="de-DE" sz="2800" dirty="0">
              <a:solidFill>
                <a:srgbClr val="7F7F7F"/>
              </a:solidFill>
              <a:latin typeface="Linotype Syntax Com Regular" pitchFamily="-65" charset="0"/>
              <a:ea typeface="Arial" pitchFamily="-65" charset="0"/>
              <a:cs typeface="Arial" pitchFamily="-65" charset="0"/>
            </a:endParaRPr>
          </a:p>
        </p:txBody>
      </p:sp>
      <p:sp>
        <p:nvSpPr>
          <p:cNvPr id="8" name="Rectangle 10"/>
          <p:cNvSpPr>
            <a:spLocks noChangeArrowheads="1"/>
          </p:cNvSpPr>
          <p:nvPr/>
        </p:nvSpPr>
        <p:spPr bwMode="auto">
          <a:xfrm>
            <a:off x="1524000" y="1676400"/>
            <a:ext cx="4648200" cy="3962400"/>
          </a:xfrm>
          <a:prstGeom prst="rect">
            <a:avLst/>
          </a:prstGeom>
          <a:solidFill>
            <a:srgbClr val="FFFF00"/>
          </a:solidFill>
          <a:ln w="9525">
            <a:solidFill>
              <a:srgbClr val="FFFF00"/>
            </a:solidFill>
            <a:miter lim="800000"/>
            <a:headEnd/>
            <a:tailEnd/>
          </a:ln>
        </p:spPr>
        <p:txBody>
          <a:bodyPr wrap="none" anchor="ctr">
            <a:prstTxWarp prst="textNoShape">
              <a:avLst/>
            </a:prstTxWarp>
          </a:bodyPr>
          <a:lstStyle/>
          <a:p>
            <a:pPr algn="ctr" eaLnBrk="0" hangingPunct="0"/>
            <a:endParaRPr lang="en-US" sz="1800" b="1">
              <a:solidFill>
                <a:srgbClr val="254061"/>
              </a:solidFill>
              <a:latin typeface="Linotype Syntax Com Regular"/>
              <a:cs typeface="Linotype Syntax Com Regular"/>
            </a:endParaRPr>
          </a:p>
        </p:txBody>
      </p:sp>
      <p:sp>
        <p:nvSpPr>
          <p:cNvPr id="9" name="Rectangle 11"/>
          <p:cNvSpPr>
            <a:spLocks noChangeArrowheads="1"/>
          </p:cNvSpPr>
          <p:nvPr/>
        </p:nvSpPr>
        <p:spPr bwMode="auto">
          <a:xfrm>
            <a:off x="2133600" y="2286000"/>
            <a:ext cx="3429000" cy="2743200"/>
          </a:xfrm>
          <a:prstGeom prst="rect">
            <a:avLst/>
          </a:prstGeom>
          <a:solidFill>
            <a:srgbClr val="FFFFFF"/>
          </a:solidFill>
          <a:ln w="19050">
            <a:solidFill>
              <a:schemeClr val="bg1"/>
            </a:solidFill>
            <a:miter lim="800000"/>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0" name="Rectangle 12"/>
          <p:cNvSpPr>
            <a:spLocks noChangeArrowheads="1"/>
          </p:cNvSpPr>
          <p:nvPr/>
        </p:nvSpPr>
        <p:spPr bwMode="auto">
          <a:xfrm>
            <a:off x="2959100" y="2971800"/>
            <a:ext cx="1871663" cy="1295400"/>
          </a:xfrm>
          <a:prstGeom prst="rect">
            <a:avLst/>
          </a:prstGeom>
          <a:solidFill>
            <a:srgbClr val="FFFF00"/>
          </a:solidFill>
          <a:ln w="9525">
            <a:solidFill>
              <a:schemeClr val="tx1"/>
            </a:solidFill>
            <a:miter lim="800000"/>
            <a:headEnd/>
            <a:tailEnd/>
          </a:ln>
        </p:spPr>
        <p:txBody>
          <a:bodyPr wrap="none" anchor="ctr">
            <a:prstTxWarp prst="textNoShape">
              <a:avLst/>
            </a:prstTxWarp>
          </a:bodyPr>
          <a:lstStyle/>
          <a:p>
            <a:pPr algn="ctr" eaLnBrk="0" hangingPunct="0"/>
            <a:r>
              <a:rPr lang="en-US" sz="1800" b="1">
                <a:solidFill>
                  <a:srgbClr val="254061"/>
                </a:solidFill>
                <a:latin typeface="Linotype Syntax Com Regular"/>
                <a:cs typeface="Linotype Syntax Com Regular"/>
              </a:rPr>
              <a:t>die lernende</a:t>
            </a:r>
          </a:p>
          <a:p>
            <a:pPr algn="ctr" eaLnBrk="0" hangingPunct="0"/>
            <a:r>
              <a:rPr lang="en-US" sz="1800" b="1">
                <a:solidFill>
                  <a:srgbClr val="254061"/>
                </a:solidFill>
                <a:latin typeface="Linotype Syntax Com Regular"/>
                <a:cs typeface="Linotype Syntax Com Regular"/>
              </a:rPr>
              <a:t>Person</a:t>
            </a:r>
          </a:p>
        </p:txBody>
      </p:sp>
      <p:sp>
        <p:nvSpPr>
          <p:cNvPr id="11" name="Line 13"/>
          <p:cNvSpPr>
            <a:spLocks noChangeShapeType="1"/>
          </p:cNvSpPr>
          <p:nvPr/>
        </p:nvSpPr>
        <p:spPr bwMode="auto">
          <a:xfrm flipV="1">
            <a:off x="3657600" y="2286000"/>
            <a:ext cx="0" cy="685800"/>
          </a:xfrm>
          <a:prstGeom prst="line">
            <a:avLst/>
          </a:prstGeom>
          <a:noFill/>
          <a:ln w="19050">
            <a:solidFill>
              <a:schemeClr val="accent1">
                <a:lumMod val="50000"/>
              </a:schemeClr>
            </a:solidFill>
            <a:round/>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2" name="Line 14"/>
          <p:cNvSpPr>
            <a:spLocks noChangeShapeType="1"/>
          </p:cNvSpPr>
          <p:nvPr/>
        </p:nvSpPr>
        <p:spPr bwMode="auto">
          <a:xfrm flipV="1">
            <a:off x="4038600" y="2298700"/>
            <a:ext cx="0" cy="685800"/>
          </a:xfrm>
          <a:prstGeom prst="line">
            <a:avLst/>
          </a:prstGeom>
          <a:noFill/>
          <a:ln w="19050">
            <a:solidFill>
              <a:schemeClr val="accent1">
                <a:lumMod val="50000"/>
              </a:schemeClr>
            </a:solidFill>
            <a:round/>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3" name="Line 15"/>
          <p:cNvSpPr>
            <a:spLocks noChangeShapeType="1"/>
          </p:cNvSpPr>
          <p:nvPr/>
        </p:nvSpPr>
        <p:spPr bwMode="auto">
          <a:xfrm flipV="1">
            <a:off x="4038600" y="4267200"/>
            <a:ext cx="0" cy="762000"/>
          </a:xfrm>
          <a:prstGeom prst="line">
            <a:avLst/>
          </a:prstGeom>
          <a:noFill/>
          <a:ln w="19050">
            <a:solidFill>
              <a:srgbClr val="A50021"/>
            </a:solidFill>
            <a:round/>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4" name="Line 16"/>
          <p:cNvSpPr>
            <a:spLocks noChangeShapeType="1"/>
          </p:cNvSpPr>
          <p:nvPr/>
        </p:nvSpPr>
        <p:spPr bwMode="auto">
          <a:xfrm flipV="1">
            <a:off x="3657600" y="4267200"/>
            <a:ext cx="0" cy="762000"/>
          </a:xfrm>
          <a:prstGeom prst="line">
            <a:avLst/>
          </a:prstGeom>
          <a:noFill/>
          <a:ln w="19050">
            <a:solidFill>
              <a:srgbClr val="A50021"/>
            </a:solidFill>
            <a:round/>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5" name="Line 17"/>
          <p:cNvSpPr>
            <a:spLocks noChangeShapeType="1"/>
          </p:cNvSpPr>
          <p:nvPr/>
        </p:nvSpPr>
        <p:spPr bwMode="auto">
          <a:xfrm flipH="1">
            <a:off x="2133600" y="3505200"/>
            <a:ext cx="838200" cy="0"/>
          </a:xfrm>
          <a:prstGeom prst="line">
            <a:avLst/>
          </a:prstGeom>
          <a:noFill/>
          <a:ln w="19050">
            <a:solidFill>
              <a:schemeClr val="accent1">
                <a:lumMod val="50000"/>
              </a:schemeClr>
            </a:solidFill>
            <a:round/>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6" name="Line 18"/>
          <p:cNvSpPr>
            <a:spLocks noChangeShapeType="1"/>
          </p:cNvSpPr>
          <p:nvPr/>
        </p:nvSpPr>
        <p:spPr bwMode="auto">
          <a:xfrm flipH="1">
            <a:off x="2133600" y="3810000"/>
            <a:ext cx="838200" cy="0"/>
          </a:xfrm>
          <a:prstGeom prst="line">
            <a:avLst/>
          </a:prstGeom>
          <a:noFill/>
          <a:ln w="19050">
            <a:solidFill>
              <a:schemeClr val="accent1">
                <a:lumMod val="50000"/>
              </a:schemeClr>
            </a:solidFill>
            <a:round/>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7" name="Text Box 21"/>
          <p:cNvSpPr txBox="1">
            <a:spLocks noChangeArrowheads="1"/>
          </p:cNvSpPr>
          <p:nvPr/>
        </p:nvSpPr>
        <p:spPr bwMode="auto">
          <a:xfrm>
            <a:off x="1735138" y="1784350"/>
            <a:ext cx="3772713" cy="369332"/>
          </a:xfrm>
          <a:prstGeom prst="rect">
            <a:avLst/>
          </a:prstGeom>
          <a:noFill/>
          <a:ln w="9525">
            <a:noFill/>
            <a:miter lim="800000"/>
            <a:headEnd/>
            <a:tailEnd/>
          </a:ln>
        </p:spPr>
        <p:txBody>
          <a:bodyPr wrap="none">
            <a:prstTxWarp prst="textNoShape">
              <a:avLst/>
            </a:prstTxWarp>
            <a:spAutoFit/>
          </a:bodyPr>
          <a:lstStyle/>
          <a:p>
            <a:pPr eaLnBrk="0" hangingPunct="0"/>
            <a:r>
              <a:rPr lang="en-US" sz="1800" b="1">
                <a:solidFill>
                  <a:srgbClr val="254061"/>
                </a:solidFill>
                <a:latin typeface="Linotype Syntax Com Regular"/>
                <a:cs typeface="Linotype Syntax Com Regular"/>
              </a:rPr>
              <a:t>pädagogisch-arrangierte Umwelt</a:t>
            </a:r>
          </a:p>
        </p:txBody>
      </p:sp>
      <p:sp>
        <p:nvSpPr>
          <p:cNvPr id="18" name="Text Box 22"/>
          <p:cNvSpPr txBox="1">
            <a:spLocks noChangeArrowheads="1"/>
          </p:cNvSpPr>
          <p:nvPr/>
        </p:nvSpPr>
        <p:spPr bwMode="auto">
          <a:xfrm>
            <a:off x="2525713" y="5030788"/>
            <a:ext cx="2204905" cy="369332"/>
          </a:xfrm>
          <a:prstGeom prst="rect">
            <a:avLst/>
          </a:prstGeom>
          <a:noFill/>
          <a:ln w="9525">
            <a:noFill/>
            <a:miter lim="800000"/>
            <a:headEnd/>
            <a:tailEnd/>
          </a:ln>
        </p:spPr>
        <p:txBody>
          <a:bodyPr wrap="none">
            <a:prstTxWarp prst="textNoShape">
              <a:avLst/>
            </a:prstTxWarp>
            <a:spAutoFit/>
          </a:bodyPr>
          <a:lstStyle/>
          <a:p>
            <a:pPr eaLnBrk="0" hangingPunct="0"/>
            <a:r>
              <a:rPr lang="en-US" sz="1800" b="1">
                <a:solidFill>
                  <a:srgbClr val="254061"/>
                </a:solidFill>
                <a:latin typeface="Linotype Syntax Com Regular"/>
                <a:cs typeface="Linotype Syntax Com Regular"/>
              </a:rPr>
              <a:t>natürliche Umwelt</a:t>
            </a:r>
          </a:p>
        </p:txBody>
      </p:sp>
      <p:sp>
        <p:nvSpPr>
          <p:cNvPr id="19" name="Text Box 23"/>
          <p:cNvSpPr txBox="1">
            <a:spLocks noChangeArrowheads="1"/>
          </p:cNvSpPr>
          <p:nvPr/>
        </p:nvSpPr>
        <p:spPr bwMode="auto">
          <a:xfrm rot="16213717">
            <a:off x="1371812" y="3268941"/>
            <a:ext cx="1010812" cy="369332"/>
          </a:xfrm>
          <a:prstGeom prst="rect">
            <a:avLst/>
          </a:prstGeom>
          <a:noFill/>
          <a:ln w="9525">
            <a:noFill/>
            <a:miter lim="800000"/>
            <a:headEnd/>
            <a:tailEnd/>
          </a:ln>
        </p:spPr>
        <p:txBody>
          <a:bodyPr wrap="none">
            <a:prstTxWarp prst="textNoShape">
              <a:avLst/>
            </a:prstTxWarp>
            <a:spAutoFit/>
          </a:bodyPr>
          <a:lstStyle/>
          <a:p>
            <a:pPr eaLnBrk="0" hangingPunct="0"/>
            <a:r>
              <a:rPr lang="en-US" sz="1800" b="1">
                <a:solidFill>
                  <a:srgbClr val="254061"/>
                </a:solidFill>
                <a:latin typeface="Linotype Syntax Com Regular"/>
                <a:cs typeface="Linotype Syntax Com Regular"/>
              </a:rPr>
              <a:t>Medien</a:t>
            </a:r>
          </a:p>
        </p:txBody>
      </p:sp>
      <p:sp>
        <p:nvSpPr>
          <p:cNvPr id="20" name="Text Box 24"/>
          <p:cNvSpPr txBox="1">
            <a:spLocks noChangeArrowheads="1"/>
          </p:cNvSpPr>
          <p:nvPr/>
        </p:nvSpPr>
        <p:spPr bwMode="auto">
          <a:xfrm rot="5400000">
            <a:off x="4609603" y="3819010"/>
            <a:ext cx="2450507" cy="369332"/>
          </a:xfrm>
          <a:prstGeom prst="rect">
            <a:avLst/>
          </a:prstGeom>
          <a:noFill/>
          <a:ln w="9525">
            <a:noFill/>
            <a:miter lim="800000"/>
            <a:headEnd/>
            <a:tailEnd/>
          </a:ln>
        </p:spPr>
        <p:txBody>
          <a:bodyPr wrap="none">
            <a:prstTxWarp prst="textNoShape">
              <a:avLst/>
            </a:prstTxWarp>
            <a:spAutoFit/>
          </a:bodyPr>
          <a:lstStyle/>
          <a:p>
            <a:pPr eaLnBrk="0" hangingPunct="0"/>
            <a:r>
              <a:rPr lang="en-US" sz="1800" b="1">
                <a:solidFill>
                  <a:srgbClr val="254061"/>
                </a:solidFill>
                <a:latin typeface="Linotype Syntax Com Regular"/>
                <a:cs typeface="Linotype Syntax Com Regular"/>
              </a:rPr>
              <a:t>Erziehende/Lehrende</a:t>
            </a:r>
          </a:p>
        </p:txBody>
      </p:sp>
      <p:sp>
        <p:nvSpPr>
          <p:cNvPr id="21" name="Text Box 26"/>
          <p:cNvSpPr txBox="1">
            <a:spLocks noChangeArrowheads="1"/>
          </p:cNvSpPr>
          <p:nvPr/>
        </p:nvSpPr>
        <p:spPr bwMode="auto">
          <a:xfrm>
            <a:off x="4754562" y="6047601"/>
            <a:ext cx="3322638" cy="276999"/>
          </a:xfrm>
          <a:prstGeom prst="rect">
            <a:avLst/>
          </a:prstGeom>
          <a:noFill/>
          <a:ln w="9525">
            <a:noFill/>
            <a:miter lim="800000"/>
            <a:headEnd/>
            <a:tailEnd/>
          </a:ln>
        </p:spPr>
        <p:txBody>
          <a:bodyPr wrap="square">
            <a:prstTxWarp prst="textNoShape">
              <a:avLst/>
            </a:prstTxWarp>
            <a:spAutoFit/>
          </a:bodyPr>
          <a:lstStyle/>
          <a:p>
            <a:pPr eaLnBrk="0" hangingPunct="0"/>
            <a:r>
              <a:rPr lang="de-DE" sz="1200" dirty="0">
                <a:solidFill>
                  <a:srgbClr val="254061"/>
                </a:solidFill>
                <a:latin typeface="Linotype Syntax Com Regular"/>
                <a:cs typeface="Linotype Syntax Com Regular"/>
              </a:rPr>
              <a:t>Quelle. Krapp &amp; Weidenmann (</a:t>
            </a:r>
            <a:r>
              <a:rPr lang="de-DE" sz="1200" dirty="0" smtClean="0">
                <a:solidFill>
                  <a:srgbClr val="254061"/>
                </a:solidFill>
                <a:latin typeface="Linotype Syntax Com Regular"/>
                <a:cs typeface="Linotype Syntax Com Regular"/>
              </a:rPr>
              <a:t>2006)</a:t>
            </a:r>
            <a:endParaRPr lang="de-DE" sz="1200" dirty="0">
              <a:solidFill>
                <a:srgbClr val="254061"/>
              </a:solidFill>
              <a:latin typeface="Linotype Syntax Com Regular"/>
              <a:cs typeface="Linotype Syntax Com Regular"/>
            </a:endParaRPr>
          </a:p>
        </p:txBody>
      </p:sp>
      <p:sp>
        <p:nvSpPr>
          <p:cNvPr id="22" name="Line 27"/>
          <p:cNvSpPr>
            <a:spLocks noChangeShapeType="1"/>
          </p:cNvSpPr>
          <p:nvPr/>
        </p:nvSpPr>
        <p:spPr bwMode="auto">
          <a:xfrm>
            <a:off x="4830763" y="3543300"/>
            <a:ext cx="720725" cy="0"/>
          </a:xfrm>
          <a:prstGeom prst="line">
            <a:avLst/>
          </a:prstGeom>
          <a:noFill/>
          <a:ln w="1905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23" name="Line 28"/>
          <p:cNvSpPr>
            <a:spLocks noChangeShapeType="1"/>
          </p:cNvSpPr>
          <p:nvPr/>
        </p:nvSpPr>
        <p:spPr bwMode="auto">
          <a:xfrm>
            <a:off x="4830763" y="3816350"/>
            <a:ext cx="720725" cy="0"/>
          </a:xfrm>
          <a:prstGeom prst="line">
            <a:avLst/>
          </a:prstGeom>
          <a:noFill/>
          <a:ln w="1905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11</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7" name="Rectangle 9"/>
          <p:cNvSpPr>
            <a:spLocks noChangeArrowheads="1"/>
          </p:cNvSpPr>
          <p:nvPr/>
        </p:nvSpPr>
        <p:spPr bwMode="auto">
          <a:xfrm>
            <a:off x="835025" y="152400"/>
            <a:ext cx="8575675" cy="954107"/>
          </a:xfrm>
          <a:prstGeom prst="rect">
            <a:avLst/>
          </a:prstGeom>
          <a:noFill/>
          <a:ln w="9525">
            <a:noFill/>
            <a:miter lim="800000"/>
            <a:headEnd/>
            <a:tailEnd/>
          </a:ln>
        </p:spPr>
        <p:txBody>
          <a:bodyPr>
            <a:prstTxWarp prst="textNoShape">
              <a:avLst/>
            </a:prstTxWarp>
            <a:spAutoFit/>
          </a:bodyPr>
          <a:lstStyle/>
          <a:p>
            <a:r>
              <a:rPr lang="de-DE" sz="2800" dirty="0" smtClean="0">
                <a:solidFill>
                  <a:schemeClr val="bg1">
                    <a:lumMod val="50000"/>
                  </a:schemeClr>
                </a:solidFill>
                <a:latin typeface="Linotype Syntax Com Regular"/>
                <a:ea typeface="Linotype Syntax Com Regular" pitchFamily="-65" charset="0"/>
                <a:cs typeface="Linotype Syntax Com Regular"/>
              </a:rPr>
              <a:t>Forschungsmethoden in der </a:t>
            </a:r>
            <a:br>
              <a:rPr lang="de-DE" sz="2800" dirty="0" smtClean="0">
                <a:solidFill>
                  <a:schemeClr val="bg1">
                    <a:lumMod val="50000"/>
                  </a:schemeClr>
                </a:solidFill>
                <a:latin typeface="Linotype Syntax Com Regular"/>
                <a:ea typeface="Linotype Syntax Com Regular" pitchFamily="-65" charset="0"/>
                <a:cs typeface="Linotype Syntax Com Regular"/>
              </a:rPr>
            </a:br>
            <a:r>
              <a:rPr lang="de-DE" sz="2800" dirty="0" smtClean="0">
                <a:solidFill>
                  <a:schemeClr val="bg1">
                    <a:lumMod val="50000"/>
                  </a:schemeClr>
                </a:solidFill>
                <a:latin typeface="Linotype Syntax Com Regular"/>
                <a:ea typeface="Linotype Syntax Com Regular" pitchFamily="-65" charset="0"/>
                <a:cs typeface="Linotype Syntax Com Regular"/>
              </a:rPr>
              <a:t>empirischen </a:t>
            </a:r>
            <a:r>
              <a:rPr lang="de-DE" sz="2800" dirty="0" err="1" smtClean="0">
                <a:solidFill>
                  <a:schemeClr val="bg1">
                    <a:lumMod val="50000"/>
                  </a:schemeClr>
                </a:solidFill>
                <a:latin typeface="Linotype Syntax Com Regular"/>
                <a:ea typeface="Linotype Syntax Com Regular" pitchFamily="-65" charset="0"/>
                <a:cs typeface="Linotype Syntax Com Regular"/>
              </a:rPr>
              <a:t>Bifo</a:t>
            </a:r>
            <a:endParaRPr lang="de-DE" sz="2800" dirty="0">
              <a:solidFill>
                <a:schemeClr val="bg1">
                  <a:lumMod val="50000"/>
                </a:schemeClr>
              </a:solidFill>
              <a:latin typeface="Linotype Syntax Com Regular"/>
              <a:ea typeface="Linotype Syntax Com Regular" pitchFamily="-65" charset="0"/>
              <a:cs typeface="Linotype Syntax Com Regular"/>
            </a:endParaRPr>
          </a:p>
        </p:txBody>
      </p:sp>
      <p:sp>
        <p:nvSpPr>
          <p:cNvPr id="8" name="Text Box 10"/>
          <p:cNvSpPr txBox="1">
            <a:spLocks noChangeArrowheads="1"/>
          </p:cNvSpPr>
          <p:nvPr/>
        </p:nvSpPr>
        <p:spPr bwMode="auto">
          <a:xfrm>
            <a:off x="746125" y="1447800"/>
            <a:ext cx="8016875" cy="3231654"/>
          </a:xfrm>
          <a:prstGeom prst="rect">
            <a:avLst/>
          </a:prstGeom>
          <a:noFill/>
          <a:ln w="9525">
            <a:noFill/>
            <a:miter lim="800000"/>
            <a:headEnd/>
            <a:tailEnd/>
          </a:ln>
        </p:spPr>
        <p:txBody>
          <a:bodyPr>
            <a:prstTxWarp prst="textNoShape">
              <a:avLst/>
            </a:prstTxWarp>
            <a:spAutoFit/>
          </a:bodyPr>
          <a:lstStyle/>
          <a:p>
            <a:pPr marL="457200" indent="-457200"/>
            <a:r>
              <a:rPr lang="de-DE" sz="2000" dirty="0">
                <a:solidFill>
                  <a:srgbClr val="254061"/>
                </a:solidFill>
                <a:latin typeface="Linotype Syntax Com Regular"/>
                <a:cs typeface="Linotype Syntax Com Regular"/>
              </a:rPr>
              <a:t>	</a:t>
            </a:r>
            <a:r>
              <a:rPr lang="de-DE" sz="2400" dirty="0">
                <a:solidFill>
                  <a:srgbClr val="254061"/>
                </a:solidFill>
                <a:latin typeface="Linotype Syntax Com Regular"/>
                <a:cs typeface="Linotype Syntax Com Regular"/>
              </a:rPr>
              <a:t>Warum benötigen wir Grundkenntnisse über Forschungsmethoden? </a:t>
            </a:r>
          </a:p>
          <a:p>
            <a:pPr marL="457200" indent="-457200"/>
            <a:endParaRPr lang="de-DE" sz="2000" dirty="0">
              <a:solidFill>
                <a:srgbClr val="254061"/>
              </a:solidFill>
              <a:latin typeface="Linotype Syntax Com Regular"/>
              <a:cs typeface="Linotype Syntax Com Regular"/>
            </a:endParaRPr>
          </a:p>
          <a:p>
            <a:pPr marL="457200" indent="-457200">
              <a:buFontTx/>
              <a:buAutoNum type="alphaLcParenR"/>
            </a:pPr>
            <a:r>
              <a:rPr lang="de-DE" sz="2000" dirty="0">
                <a:solidFill>
                  <a:srgbClr val="254061"/>
                </a:solidFill>
                <a:latin typeface="Linotype Syntax Com Regular"/>
                <a:cs typeface="Linotype Syntax Com Regular"/>
              </a:rPr>
              <a:t>Um selbstständig wissenschaftliche Fachtexte lesen und verstehen zu können.</a:t>
            </a:r>
          </a:p>
          <a:p>
            <a:pPr marL="457200" indent="-457200">
              <a:spcBef>
                <a:spcPct val="40000"/>
              </a:spcBef>
              <a:buFontTx/>
              <a:buAutoNum type="alphaLcParenR"/>
            </a:pPr>
            <a:r>
              <a:rPr lang="de-DE" sz="2000" dirty="0">
                <a:solidFill>
                  <a:srgbClr val="254061"/>
                </a:solidFill>
                <a:latin typeface="Linotype Syntax Com Regular"/>
                <a:cs typeface="Linotype Syntax Com Regular"/>
              </a:rPr>
              <a:t>Um aktuelle Schulleistungsstudien wie IGLU oder PISA besser verstehen zu können.</a:t>
            </a:r>
          </a:p>
          <a:p>
            <a:pPr marL="457200" indent="-457200">
              <a:spcBef>
                <a:spcPct val="40000"/>
              </a:spcBef>
              <a:buFontTx/>
              <a:buAutoNum type="alphaLcParenR"/>
            </a:pPr>
            <a:r>
              <a:rPr lang="de-DE" sz="2000" dirty="0">
                <a:solidFill>
                  <a:srgbClr val="254061"/>
                </a:solidFill>
                <a:latin typeface="Linotype Syntax Com Regular"/>
                <a:cs typeface="Linotype Syntax Com Regular"/>
              </a:rPr>
              <a:t>Um eventuell einmal selbst kleinere Projekte durchführen zu können.</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12</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90600" y="5334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chemeClr val="bg1">
                    <a:lumMod val="50000"/>
                  </a:schemeClr>
                </a:solidFill>
                <a:latin typeface="Linotype Syntax Com Regular"/>
                <a:ea typeface="Linotype Syntax Com Regular" pitchFamily="-65" charset="0"/>
                <a:cs typeface="Linotype Syntax Com Regular"/>
              </a:rPr>
              <a:t>Literatur</a:t>
            </a:r>
            <a:endParaRPr lang="de-DE" sz="2800" dirty="0">
              <a:solidFill>
                <a:schemeClr val="bg1">
                  <a:lumMod val="50000"/>
                </a:schemeClr>
              </a:solidFill>
              <a:latin typeface="Linotype Syntax Com Regular"/>
              <a:ea typeface="Linotype Syntax Com Regular" pitchFamily="-65" charset="0"/>
              <a:cs typeface="Linotype Syntax Com Regular"/>
            </a:endParaRPr>
          </a:p>
        </p:txBody>
      </p:sp>
      <p:sp>
        <p:nvSpPr>
          <p:cNvPr id="8" name="Rectangle 7"/>
          <p:cNvSpPr>
            <a:spLocks noChangeArrowheads="1"/>
          </p:cNvSpPr>
          <p:nvPr/>
        </p:nvSpPr>
        <p:spPr bwMode="auto">
          <a:xfrm>
            <a:off x="539750" y="2468563"/>
            <a:ext cx="7780338" cy="1451679"/>
          </a:xfrm>
          <a:prstGeom prst="rect">
            <a:avLst/>
          </a:prstGeom>
          <a:noFill/>
          <a:ln w="9525">
            <a:noFill/>
            <a:miter lim="800000"/>
            <a:headEnd/>
            <a:tailEnd/>
          </a:ln>
        </p:spPr>
        <p:txBody>
          <a:bodyPr anchor="ctr">
            <a:prstTxWarp prst="textNoShape">
              <a:avLst/>
            </a:prstTxWarp>
            <a:spAutoFit/>
          </a:bodyPr>
          <a:lstStyle/>
          <a:p>
            <a:pPr>
              <a:lnSpc>
                <a:spcPct val="150000"/>
              </a:lnSpc>
            </a:pPr>
            <a:r>
              <a:rPr lang="de-DE" sz="2000" dirty="0">
                <a:solidFill>
                  <a:srgbClr val="254061"/>
                </a:solidFill>
                <a:latin typeface="Linotype Syntax Com Regular"/>
                <a:cs typeface="Linotype Syntax Com Regular"/>
              </a:rPr>
              <a:t>Köller, O. (2008). Forschungsansätze in der Pädagogischen Psychologie. In W. Schneider &amp; M. Hasselhorn (Hrsg.), </a:t>
            </a:r>
            <a:r>
              <a:rPr lang="de-DE" sz="2000" i="1" dirty="0">
                <a:solidFill>
                  <a:srgbClr val="254061"/>
                </a:solidFill>
                <a:latin typeface="Linotype Syntax Com Regular"/>
                <a:cs typeface="Linotype Syntax Com Regular"/>
              </a:rPr>
              <a:t>Handbuch Pädagogische Psychologie</a:t>
            </a:r>
            <a:r>
              <a:rPr lang="de-DE" sz="2000" dirty="0">
                <a:solidFill>
                  <a:srgbClr val="254061"/>
                </a:solidFill>
                <a:latin typeface="Linotype Syntax Com Regular"/>
                <a:cs typeface="Linotype Syntax Com Regular"/>
              </a:rPr>
              <a:t> (S. 697-711). Göttingen: </a:t>
            </a:r>
            <a:r>
              <a:rPr lang="de-DE" sz="2000" dirty="0" err="1">
                <a:solidFill>
                  <a:srgbClr val="254061"/>
                </a:solidFill>
                <a:latin typeface="Linotype Syntax Com Regular"/>
                <a:cs typeface="Linotype Syntax Com Regular"/>
              </a:rPr>
              <a:t>Hogrefe</a:t>
            </a:r>
            <a:r>
              <a:rPr lang="de-DE" sz="2000" dirty="0">
                <a:solidFill>
                  <a:srgbClr val="254061"/>
                </a:solidFill>
                <a:latin typeface="Linotype Syntax Com Regular"/>
                <a:cs typeface="Linotype Syntax Com Regular"/>
              </a:rPr>
              <a:t>.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13</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9" name="Rectangle 8"/>
          <p:cNvSpPr>
            <a:spLocks noChangeArrowheads="1"/>
          </p:cNvSpPr>
          <p:nvPr/>
        </p:nvSpPr>
        <p:spPr bwMode="auto">
          <a:xfrm>
            <a:off x="3124200" y="2514600"/>
            <a:ext cx="3124200" cy="1447800"/>
          </a:xfrm>
          <a:prstGeom prst="rect">
            <a:avLst/>
          </a:prstGeom>
          <a:solidFill>
            <a:srgbClr val="FFFF00"/>
          </a:solidFill>
          <a:ln w="9525">
            <a:solidFill>
              <a:srgbClr val="FFFF00"/>
            </a:solidFill>
            <a:miter lim="800000"/>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0" name="Text Box 9"/>
          <p:cNvSpPr txBox="1">
            <a:spLocks noChangeArrowheads="1"/>
          </p:cNvSpPr>
          <p:nvPr/>
        </p:nvSpPr>
        <p:spPr bwMode="auto">
          <a:xfrm>
            <a:off x="762000" y="2644775"/>
            <a:ext cx="8070850" cy="1077218"/>
          </a:xfrm>
          <a:prstGeom prst="rect">
            <a:avLst/>
          </a:prstGeom>
          <a:noFill/>
          <a:ln w="9525">
            <a:noFill/>
            <a:miter lim="800000"/>
            <a:headEnd/>
            <a:tailEnd/>
          </a:ln>
        </p:spPr>
        <p:txBody>
          <a:bodyPr>
            <a:prstTxWarp prst="textNoShape">
              <a:avLst/>
            </a:prstTxWarp>
            <a:spAutoFit/>
          </a:bodyPr>
          <a:lstStyle/>
          <a:p>
            <a:pPr algn="ctr"/>
            <a:r>
              <a:rPr lang="de-DE" sz="3200" b="1">
                <a:solidFill>
                  <a:srgbClr val="254061"/>
                </a:solidFill>
                <a:latin typeface="Linotype Syntax Com Regular"/>
                <a:cs typeface="Linotype Syntax Com Regular"/>
              </a:rPr>
              <a:t>Forschungs-</a:t>
            </a:r>
          </a:p>
          <a:p>
            <a:pPr algn="ctr"/>
            <a:r>
              <a:rPr lang="de-DE" sz="3200" b="1">
                <a:solidFill>
                  <a:srgbClr val="254061"/>
                </a:solidFill>
                <a:latin typeface="Linotype Syntax Com Regular"/>
                <a:cs typeface="Linotype Syntax Com Regular"/>
              </a:rPr>
              <a:t>strategien</a:t>
            </a:r>
          </a:p>
        </p:txBody>
      </p:sp>
      <p:grpSp>
        <p:nvGrpSpPr>
          <p:cNvPr id="11" name="Group 10"/>
          <p:cNvGrpSpPr>
            <a:grpSpLocks/>
          </p:cNvGrpSpPr>
          <p:nvPr/>
        </p:nvGrpSpPr>
        <p:grpSpPr bwMode="auto">
          <a:xfrm>
            <a:off x="109538" y="3200400"/>
            <a:ext cx="3048000" cy="1219200"/>
            <a:chOff x="96" y="1968"/>
            <a:chExt cx="1920" cy="768"/>
          </a:xfrm>
        </p:grpSpPr>
        <p:sp>
          <p:nvSpPr>
            <p:cNvPr id="12" name="Rectangle 11"/>
            <p:cNvSpPr>
              <a:spLocks noChangeArrowheads="1"/>
            </p:cNvSpPr>
            <p:nvPr/>
          </p:nvSpPr>
          <p:spPr bwMode="auto">
            <a:xfrm>
              <a:off x="96" y="2160"/>
              <a:ext cx="1248" cy="576"/>
            </a:xfrm>
            <a:prstGeom prst="rect">
              <a:avLst/>
            </a:prstGeom>
            <a:solidFill>
              <a:srgbClr val="FFFF00"/>
            </a:solidFill>
            <a:ln w="9525">
              <a:solidFill>
                <a:schemeClr val="accent1">
                  <a:lumMod val="50000"/>
                </a:schemeClr>
              </a:solidFill>
              <a:miter lim="800000"/>
              <a:headEnd/>
              <a:tailEnd/>
            </a:ln>
          </p:spPr>
          <p:txBody>
            <a:bodyPr wrap="none" anchor="ctr">
              <a:prstTxWarp prst="textNoShape">
                <a:avLst/>
              </a:prstTxWarp>
            </a:bodyPr>
            <a:lstStyle/>
            <a:p>
              <a:pPr algn="ctr"/>
              <a:r>
                <a:rPr lang="de-DE" sz="2000" b="1">
                  <a:solidFill>
                    <a:srgbClr val="254061"/>
                  </a:solidFill>
                  <a:latin typeface="Linotype Syntax Com Regular"/>
                  <a:cs typeface="Linotype Syntax Com Regular"/>
                </a:rPr>
                <a:t>Quasi-</a:t>
              </a:r>
            </a:p>
            <a:p>
              <a:pPr algn="ctr"/>
              <a:r>
                <a:rPr lang="de-DE" sz="2000" b="1">
                  <a:solidFill>
                    <a:srgbClr val="254061"/>
                  </a:solidFill>
                  <a:latin typeface="Linotype Syntax Com Regular"/>
                  <a:cs typeface="Linotype Syntax Com Regular"/>
                </a:rPr>
                <a:t>Experimente</a:t>
              </a:r>
            </a:p>
          </p:txBody>
        </p:sp>
        <p:sp>
          <p:nvSpPr>
            <p:cNvPr id="13" name="Line 12"/>
            <p:cNvSpPr>
              <a:spLocks noChangeShapeType="1"/>
            </p:cNvSpPr>
            <p:nvPr/>
          </p:nvSpPr>
          <p:spPr bwMode="auto">
            <a:xfrm flipH="1">
              <a:off x="1440" y="1968"/>
              <a:ext cx="576" cy="528"/>
            </a:xfrm>
            <a:prstGeom prst="line">
              <a:avLst/>
            </a:prstGeom>
            <a:noFill/>
            <a:ln w="31750">
              <a:solidFill>
                <a:schemeClr val="accent1">
                  <a:lumMod val="50000"/>
                </a:schemeClr>
              </a:solidFill>
              <a:round/>
              <a:headEnd/>
              <a:tailEnd type="stealth" w="lg" len="lg"/>
            </a:ln>
          </p:spPr>
          <p:txBody>
            <a:bodyPr>
              <a:prstTxWarp prst="textNoShape">
                <a:avLst/>
              </a:prstTxWarp>
            </a:bodyPr>
            <a:lstStyle/>
            <a:p>
              <a:endParaRPr lang="de-DE">
                <a:solidFill>
                  <a:srgbClr val="254061"/>
                </a:solidFill>
                <a:latin typeface="Linotype Syntax Com Regular"/>
                <a:cs typeface="Linotype Syntax Com Regular"/>
              </a:endParaRPr>
            </a:p>
          </p:txBody>
        </p:sp>
      </p:grpSp>
      <p:grpSp>
        <p:nvGrpSpPr>
          <p:cNvPr id="14" name="Group 13"/>
          <p:cNvGrpSpPr>
            <a:grpSpLocks/>
          </p:cNvGrpSpPr>
          <p:nvPr/>
        </p:nvGrpSpPr>
        <p:grpSpPr bwMode="auto">
          <a:xfrm>
            <a:off x="152400" y="1752600"/>
            <a:ext cx="2971800" cy="1447800"/>
            <a:chOff x="96" y="1056"/>
            <a:chExt cx="1872" cy="912"/>
          </a:xfrm>
        </p:grpSpPr>
        <p:sp>
          <p:nvSpPr>
            <p:cNvPr id="15" name="Line 14"/>
            <p:cNvSpPr>
              <a:spLocks noChangeShapeType="1"/>
            </p:cNvSpPr>
            <p:nvPr/>
          </p:nvSpPr>
          <p:spPr bwMode="auto">
            <a:xfrm flipH="1" flipV="1">
              <a:off x="1392" y="1392"/>
              <a:ext cx="576" cy="576"/>
            </a:xfrm>
            <a:prstGeom prst="line">
              <a:avLst/>
            </a:prstGeom>
            <a:noFill/>
            <a:ln w="31750">
              <a:solidFill>
                <a:schemeClr val="accent1">
                  <a:lumMod val="50000"/>
                </a:schemeClr>
              </a:solidFill>
              <a:round/>
              <a:headEnd/>
              <a:tailEnd type="stealth" w="lg" len="lg"/>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16" name="Rectangle 15"/>
            <p:cNvSpPr>
              <a:spLocks noChangeArrowheads="1"/>
            </p:cNvSpPr>
            <p:nvPr/>
          </p:nvSpPr>
          <p:spPr bwMode="auto">
            <a:xfrm>
              <a:off x="96" y="1056"/>
              <a:ext cx="1248" cy="576"/>
            </a:xfrm>
            <a:prstGeom prst="rect">
              <a:avLst/>
            </a:prstGeom>
            <a:solidFill>
              <a:srgbClr val="FFFF00"/>
            </a:solidFill>
            <a:ln w="9525">
              <a:solidFill>
                <a:schemeClr val="accent1">
                  <a:lumMod val="50000"/>
                </a:schemeClr>
              </a:solidFill>
              <a:miter lim="800000"/>
              <a:headEnd/>
              <a:tailEnd/>
            </a:ln>
          </p:spPr>
          <p:txBody>
            <a:bodyPr wrap="none" anchor="ctr">
              <a:prstTxWarp prst="textNoShape">
                <a:avLst/>
              </a:prstTxWarp>
            </a:bodyPr>
            <a:lstStyle/>
            <a:p>
              <a:pPr algn="ctr"/>
              <a:r>
                <a:rPr lang="de-DE" sz="2000" b="1">
                  <a:solidFill>
                    <a:srgbClr val="254061"/>
                  </a:solidFill>
                  <a:latin typeface="Linotype Syntax Com Regular"/>
                  <a:cs typeface="Linotype Syntax Com Regular"/>
                </a:rPr>
                <a:t>Experimente</a:t>
              </a:r>
            </a:p>
          </p:txBody>
        </p:sp>
      </p:grpSp>
      <p:grpSp>
        <p:nvGrpSpPr>
          <p:cNvPr id="17" name="Group 16"/>
          <p:cNvGrpSpPr>
            <a:grpSpLocks/>
          </p:cNvGrpSpPr>
          <p:nvPr/>
        </p:nvGrpSpPr>
        <p:grpSpPr bwMode="auto">
          <a:xfrm>
            <a:off x="6248400" y="1828800"/>
            <a:ext cx="2819400" cy="1447800"/>
            <a:chOff x="3936" y="1104"/>
            <a:chExt cx="1776" cy="912"/>
          </a:xfrm>
        </p:grpSpPr>
        <p:sp>
          <p:nvSpPr>
            <p:cNvPr id="18" name="Rectangle 17"/>
            <p:cNvSpPr>
              <a:spLocks noChangeArrowheads="1"/>
            </p:cNvSpPr>
            <p:nvPr/>
          </p:nvSpPr>
          <p:spPr bwMode="auto">
            <a:xfrm>
              <a:off x="4464" y="1104"/>
              <a:ext cx="1248" cy="576"/>
            </a:xfrm>
            <a:prstGeom prst="rect">
              <a:avLst/>
            </a:prstGeom>
            <a:solidFill>
              <a:srgbClr val="FFFF00"/>
            </a:solidFill>
            <a:ln w="9525">
              <a:solidFill>
                <a:schemeClr val="accent1">
                  <a:lumMod val="50000"/>
                </a:schemeClr>
              </a:solidFill>
              <a:miter lim="800000"/>
              <a:headEnd/>
              <a:tailEnd/>
            </a:ln>
          </p:spPr>
          <p:txBody>
            <a:bodyPr wrap="none" anchor="ctr">
              <a:prstTxWarp prst="textNoShape">
                <a:avLst/>
              </a:prstTxWarp>
            </a:bodyPr>
            <a:lstStyle/>
            <a:p>
              <a:pPr algn="ctr"/>
              <a:r>
                <a:rPr lang="de-DE" sz="2000" b="1">
                  <a:solidFill>
                    <a:srgbClr val="254061"/>
                  </a:solidFill>
                  <a:latin typeface="Linotype Syntax Com Regular"/>
                  <a:cs typeface="Linotype Syntax Com Regular"/>
                </a:rPr>
                <a:t>Korrelations-</a:t>
              </a:r>
            </a:p>
            <a:p>
              <a:pPr algn="ctr"/>
              <a:r>
                <a:rPr lang="de-DE" sz="2000" b="1">
                  <a:solidFill>
                    <a:srgbClr val="254061"/>
                  </a:solidFill>
                  <a:latin typeface="Linotype Syntax Com Regular"/>
                  <a:cs typeface="Linotype Syntax Com Regular"/>
                </a:rPr>
                <a:t>studien</a:t>
              </a:r>
            </a:p>
          </p:txBody>
        </p:sp>
        <p:sp>
          <p:nvSpPr>
            <p:cNvPr id="19" name="Line 18"/>
            <p:cNvSpPr>
              <a:spLocks noChangeShapeType="1"/>
            </p:cNvSpPr>
            <p:nvPr/>
          </p:nvSpPr>
          <p:spPr bwMode="auto">
            <a:xfrm flipV="1">
              <a:off x="3936" y="1440"/>
              <a:ext cx="480" cy="576"/>
            </a:xfrm>
            <a:prstGeom prst="line">
              <a:avLst/>
            </a:prstGeom>
            <a:noFill/>
            <a:ln w="31750">
              <a:solidFill>
                <a:schemeClr val="accent1">
                  <a:lumMod val="50000"/>
                </a:schemeClr>
              </a:solidFill>
              <a:round/>
              <a:headEnd/>
              <a:tailEnd type="stealth" w="lg" len="lg"/>
            </a:ln>
          </p:spPr>
          <p:txBody>
            <a:bodyPr>
              <a:prstTxWarp prst="textNoShape">
                <a:avLst/>
              </a:prstTxWarp>
            </a:bodyPr>
            <a:lstStyle/>
            <a:p>
              <a:endParaRPr lang="de-DE">
                <a:solidFill>
                  <a:srgbClr val="254061"/>
                </a:solidFill>
                <a:latin typeface="Linotype Syntax Com Regular"/>
                <a:cs typeface="Linotype Syntax Com Regular"/>
              </a:endParaRPr>
            </a:p>
          </p:txBody>
        </p:sp>
      </p:grpSp>
      <p:grpSp>
        <p:nvGrpSpPr>
          <p:cNvPr id="20" name="Group 19"/>
          <p:cNvGrpSpPr>
            <a:grpSpLocks/>
          </p:cNvGrpSpPr>
          <p:nvPr/>
        </p:nvGrpSpPr>
        <p:grpSpPr bwMode="auto">
          <a:xfrm>
            <a:off x="6248400" y="3276600"/>
            <a:ext cx="2819400" cy="1219200"/>
            <a:chOff x="3936" y="2016"/>
            <a:chExt cx="1776" cy="768"/>
          </a:xfrm>
        </p:grpSpPr>
        <p:sp>
          <p:nvSpPr>
            <p:cNvPr id="21" name="Rectangle 20"/>
            <p:cNvSpPr>
              <a:spLocks noChangeArrowheads="1"/>
            </p:cNvSpPr>
            <p:nvPr/>
          </p:nvSpPr>
          <p:spPr bwMode="auto">
            <a:xfrm>
              <a:off x="4464" y="2208"/>
              <a:ext cx="1248" cy="576"/>
            </a:xfrm>
            <a:prstGeom prst="rect">
              <a:avLst/>
            </a:prstGeom>
            <a:solidFill>
              <a:srgbClr val="FFFF00"/>
            </a:solidFill>
            <a:ln w="9525">
              <a:solidFill>
                <a:schemeClr val="accent1">
                  <a:lumMod val="50000"/>
                </a:schemeClr>
              </a:solidFill>
              <a:miter lim="800000"/>
              <a:headEnd/>
              <a:tailEnd/>
            </a:ln>
          </p:spPr>
          <p:txBody>
            <a:bodyPr wrap="none" anchor="ctr">
              <a:prstTxWarp prst="textNoShape">
                <a:avLst/>
              </a:prstTxWarp>
            </a:bodyPr>
            <a:lstStyle/>
            <a:p>
              <a:pPr algn="ctr"/>
              <a:r>
                <a:rPr lang="de-DE" sz="2000" b="1">
                  <a:solidFill>
                    <a:srgbClr val="254061"/>
                  </a:solidFill>
                  <a:latin typeface="Linotype Syntax Com Regular"/>
                  <a:cs typeface="Linotype Syntax Com Regular"/>
                </a:rPr>
                <a:t>Längsschnitt-</a:t>
              </a:r>
            </a:p>
            <a:p>
              <a:pPr algn="ctr"/>
              <a:r>
                <a:rPr lang="de-DE" sz="2000" b="1">
                  <a:solidFill>
                    <a:srgbClr val="254061"/>
                  </a:solidFill>
                  <a:latin typeface="Linotype Syntax Com Regular"/>
                  <a:cs typeface="Linotype Syntax Com Regular"/>
                </a:rPr>
                <a:t>studien</a:t>
              </a:r>
            </a:p>
          </p:txBody>
        </p:sp>
        <p:sp>
          <p:nvSpPr>
            <p:cNvPr id="22" name="Line 21"/>
            <p:cNvSpPr>
              <a:spLocks noChangeShapeType="1"/>
            </p:cNvSpPr>
            <p:nvPr/>
          </p:nvSpPr>
          <p:spPr bwMode="auto">
            <a:xfrm>
              <a:off x="3936" y="2016"/>
              <a:ext cx="480" cy="432"/>
            </a:xfrm>
            <a:prstGeom prst="line">
              <a:avLst/>
            </a:prstGeom>
            <a:noFill/>
            <a:ln w="31750">
              <a:solidFill>
                <a:schemeClr val="accent1">
                  <a:lumMod val="50000"/>
                </a:schemeClr>
              </a:solidFill>
              <a:round/>
              <a:headEnd/>
              <a:tailEnd type="stealth" w="lg" len="lg"/>
            </a:ln>
          </p:spPr>
          <p:txBody>
            <a:bodyPr>
              <a:prstTxWarp prst="textNoShape">
                <a:avLst/>
              </a:prstTxWarp>
            </a:bodyPr>
            <a:lstStyle/>
            <a:p>
              <a:endParaRPr lang="de-DE">
                <a:solidFill>
                  <a:srgbClr val="254061"/>
                </a:solidFill>
                <a:latin typeface="Linotype Syntax Com Regular"/>
                <a:cs typeface="Linotype Syntax Com Regular"/>
              </a:endParaRPr>
            </a:p>
          </p:txBody>
        </p:sp>
      </p:grpSp>
      <p:grpSp>
        <p:nvGrpSpPr>
          <p:cNvPr id="23" name="Group 22"/>
          <p:cNvGrpSpPr>
            <a:grpSpLocks/>
          </p:cNvGrpSpPr>
          <p:nvPr/>
        </p:nvGrpSpPr>
        <p:grpSpPr bwMode="auto">
          <a:xfrm>
            <a:off x="3505200" y="685800"/>
            <a:ext cx="2362200" cy="5257800"/>
            <a:chOff x="2208" y="384"/>
            <a:chExt cx="1488" cy="3312"/>
          </a:xfrm>
        </p:grpSpPr>
        <p:sp>
          <p:nvSpPr>
            <p:cNvPr id="24" name="Line 23"/>
            <p:cNvSpPr>
              <a:spLocks noChangeShapeType="1"/>
            </p:cNvSpPr>
            <p:nvPr/>
          </p:nvSpPr>
          <p:spPr bwMode="auto">
            <a:xfrm flipV="1">
              <a:off x="2976" y="1104"/>
              <a:ext cx="0" cy="432"/>
            </a:xfrm>
            <a:prstGeom prst="line">
              <a:avLst/>
            </a:prstGeom>
            <a:noFill/>
            <a:ln w="31750">
              <a:solidFill>
                <a:schemeClr val="accent1">
                  <a:lumMod val="50000"/>
                </a:schemeClr>
              </a:solidFill>
              <a:round/>
              <a:headEnd/>
              <a:tailEnd type="stealth" w="lg" len="lg"/>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25" name="Rectangle 24"/>
            <p:cNvSpPr>
              <a:spLocks noChangeArrowheads="1"/>
            </p:cNvSpPr>
            <p:nvPr/>
          </p:nvSpPr>
          <p:spPr bwMode="auto">
            <a:xfrm>
              <a:off x="2256" y="384"/>
              <a:ext cx="1440" cy="672"/>
            </a:xfrm>
            <a:prstGeom prst="rect">
              <a:avLst/>
            </a:prstGeom>
            <a:solidFill>
              <a:srgbClr val="FFFF00"/>
            </a:solidFill>
            <a:ln w="9525">
              <a:solidFill>
                <a:schemeClr val="accent1">
                  <a:lumMod val="50000"/>
                </a:schemeClr>
              </a:solidFill>
              <a:miter lim="800000"/>
              <a:headEnd/>
              <a:tailEnd/>
            </a:ln>
          </p:spPr>
          <p:txBody>
            <a:bodyPr wrap="none" anchor="ctr">
              <a:prstTxWarp prst="textNoShape">
                <a:avLst/>
              </a:prstTxWarp>
            </a:bodyPr>
            <a:lstStyle/>
            <a:p>
              <a:pPr algn="ctr"/>
              <a:r>
                <a:rPr lang="de-DE" sz="2000" b="1" dirty="0">
                  <a:solidFill>
                    <a:schemeClr val="accent1">
                      <a:lumMod val="60000"/>
                      <a:lumOff val="40000"/>
                    </a:schemeClr>
                  </a:solidFill>
                  <a:latin typeface="Linotype Syntax Com Regular"/>
                  <a:cs typeface="Linotype Syntax Com Regular"/>
                </a:rPr>
                <a:t>Handlungs- und</a:t>
              </a:r>
            </a:p>
            <a:p>
              <a:pPr algn="ctr"/>
              <a:r>
                <a:rPr lang="de-DE" sz="2000" b="1" dirty="0">
                  <a:solidFill>
                    <a:schemeClr val="accent1">
                      <a:lumMod val="60000"/>
                      <a:lumOff val="40000"/>
                    </a:schemeClr>
                  </a:solidFill>
                  <a:latin typeface="Linotype Syntax Com Regular"/>
                  <a:cs typeface="Linotype Syntax Com Regular"/>
                </a:rPr>
                <a:t>Praktiker-</a:t>
              </a:r>
            </a:p>
            <a:p>
              <a:pPr algn="ctr"/>
              <a:r>
                <a:rPr lang="de-DE" sz="2000" b="1" dirty="0" err="1">
                  <a:solidFill>
                    <a:schemeClr val="accent1">
                      <a:lumMod val="60000"/>
                      <a:lumOff val="40000"/>
                    </a:schemeClr>
                  </a:solidFill>
                  <a:latin typeface="Linotype Syntax Com Regular"/>
                  <a:cs typeface="Linotype Syntax Com Regular"/>
                </a:rPr>
                <a:t>forschung</a:t>
              </a:r>
              <a:endParaRPr lang="de-DE" sz="2000" b="1" dirty="0">
                <a:solidFill>
                  <a:schemeClr val="accent1">
                    <a:lumMod val="60000"/>
                    <a:lumOff val="40000"/>
                  </a:schemeClr>
                </a:solidFill>
                <a:latin typeface="Linotype Syntax Com Regular"/>
                <a:cs typeface="Linotype Syntax Com Regular"/>
              </a:endParaRPr>
            </a:p>
          </p:txBody>
        </p:sp>
        <p:sp>
          <p:nvSpPr>
            <p:cNvPr id="26" name="Rectangle 25"/>
            <p:cNvSpPr>
              <a:spLocks noChangeArrowheads="1"/>
            </p:cNvSpPr>
            <p:nvPr/>
          </p:nvSpPr>
          <p:spPr bwMode="auto">
            <a:xfrm>
              <a:off x="2208" y="3024"/>
              <a:ext cx="1440" cy="672"/>
            </a:xfrm>
            <a:prstGeom prst="rect">
              <a:avLst/>
            </a:prstGeom>
            <a:solidFill>
              <a:srgbClr val="FFFF00"/>
            </a:solidFill>
            <a:ln w="9525">
              <a:solidFill>
                <a:schemeClr val="accent1">
                  <a:lumMod val="50000"/>
                </a:schemeClr>
              </a:solidFill>
              <a:miter lim="800000"/>
              <a:headEnd/>
              <a:tailEnd/>
            </a:ln>
          </p:spPr>
          <p:txBody>
            <a:bodyPr wrap="none" anchor="ctr">
              <a:prstTxWarp prst="textNoShape">
                <a:avLst/>
              </a:prstTxWarp>
            </a:bodyPr>
            <a:lstStyle/>
            <a:p>
              <a:pPr algn="ctr"/>
              <a:r>
                <a:rPr lang="de-DE" sz="2000" b="1">
                  <a:solidFill>
                    <a:srgbClr val="254061"/>
                  </a:solidFill>
                  <a:latin typeface="Linotype Syntax Com Regular"/>
                  <a:cs typeface="Linotype Syntax Com Regular"/>
                </a:rPr>
                <a:t>Qualitative</a:t>
              </a:r>
            </a:p>
            <a:p>
              <a:pPr algn="ctr"/>
              <a:r>
                <a:rPr lang="de-DE" sz="2000" b="1">
                  <a:solidFill>
                    <a:srgbClr val="254061"/>
                  </a:solidFill>
                  <a:latin typeface="Linotype Syntax Com Regular"/>
                  <a:cs typeface="Linotype Syntax Com Regular"/>
                </a:rPr>
                <a:t>Forschung</a:t>
              </a:r>
            </a:p>
          </p:txBody>
        </p:sp>
        <p:sp>
          <p:nvSpPr>
            <p:cNvPr id="27" name="Line 26"/>
            <p:cNvSpPr>
              <a:spLocks noChangeShapeType="1"/>
            </p:cNvSpPr>
            <p:nvPr/>
          </p:nvSpPr>
          <p:spPr bwMode="auto">
            <a:xfrm>
              <a:off x="2928" y="2496"/>
              <a:ext cx="0" cy="528"/>
            </a:xfrm>
            <a:prstGeom prst="line">
              <a:avLst/>
            </a:prstGeom>
            <a:noFill/>
            <a:ln w="31750">
              <a:solidFill>
                <a:schemeClr val="accent1">
                  <a:lumMod val="50000"/>
                </a:schemeClr>
              </a:solidFill>
              <a:round/>
              <a:headEnd/>
              <a:tailEnd type="stealth" w="lg" len="lg"/>
            </a:ln>
          </p:spPr>
          <p:txBody>
            <a:bodyPr>
              <a:prstTxWarp prst="textNoShape">
                <a:avLst/>
              </a:prstTxWarp>
            </a:bodyPr>
            <a:lstStyle/>
            <a:p>
              <a:endParaRPr lang="de-DE">
                <a:solidFill>
                  <a:srgbClr val="254061"/>
                </a:solidFill>
                <a:latin typeface="Linotype Syntax Com Regular"/>
                <a:cs typeface="Linotype Syntax Com Regular"/>
              </a:endParaRPr>
            </a:p>
          </p:txBody>
        </p:sp>
      </p:gr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14</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itel 1"/>
          <p:cNvSpPr>
            <a:spLocks noGrp="1"/>
          </p:cNvSpPr>
          <p:nvPr>
            <p:ph type="title"/>
          </p:nvPr>
        </p:nvSpPr>
        <p:spPr bwMode="auto">
          <a:xfrm>
            <a:off x="914400" y="609600"/>
            <a:ext cx="8229600" cy="417513"/>
          </a:xfrm>
          <a:noFill/>
          <a:ln>
            <a:miter lim="800000"/>
            <a:headEnd/>
            <a:tailEnd/>
          </a:ln>
        </p:spPr>
        <p:txBody>
          <a:bodyPr vert="horz" numCol="1" anchor="t" anchorCtr="0" compatLnSpc="1">
            <a:prstTxWarp prst="textNoShape">
              <a:avLst/>
            </a:prstTxWarp>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Was ist ein Experiment?</a:t>
            </a:r>
          </a:p>
        </p:txBody>
      </p:sp>
      <p:sp>
        <p:nvSpPr>
          <p:cNvPr id="8" name="Rectangle 17"/>
          <p:cNvSpPr>
            <a:spLocks noChangeArrowheads="1"/>
          </p:cNvSpPr>
          <p:nvPr/>
        </p:nvSpPr>
        <p:spPr bwMode="auto">
          <a:xfrm>
            <a:off x="457200" y="1447800"/>
            <a:ext cx="7696200" cy="4800600"/>
          </a:xfrm>
          <a:prstGeom prst="rect">
            <a:avLst/>
          </a:prstGeom>
          <a:solidFill>
            <a:srgbClr val="FFFF00"/>
          </a:solidFill>
          <a:ln w="9525">
            <a:solidFill>
              <a:schemeClr val="tx1"/>
            </a:solidFill>
            <a:miter lim="800000"/>
            <a:headEnd/>
            <a:tailEnd/>
          </a:ln>
        </p:spPr>
        <p:txBody>
          <a:bodyPr wrap="none" anchor="ctr">
            <a:prstTxWarp prst="textNoShape">
              <a:avLst/>
            </a:prstTxWarp>
          </a:bodyPr>
          <a:lstStyle/>
          <a:p>
            <a:pPr>
              <a:lnSpc>
                <a:spcPct val="120000"/>
              </a:lnSpc>
            </a:pPr>
            <a:r>
              <a:rPr lang="de-DE" sz="1800" dirty="0">
                <a:solidFill>
                  <a:schemeClr val="accent1">
                    <a:lumMod val="50000"/>
                  </a:schemeClr>
                </a:solidFill>
                <a:latin typeface="Linotype Syntax Com Regular"/>
                <a:cs typeface="Linotype Syntax Com Regular"/>
              </a:rPr>
              <a:t>Ein Experiment ist ein planmäßig ausgelöster und wiederholbarer </a:t>
            </a:r>
          </a:p>
          <a:p>
            <a:pPr>
              <a:lnSpc>
                <a:spcPct val="125000"/>
              </a:lnSpc>
            </a:pPr>
            <a:r>
              <a:rPr lang="de-DE" sz="1800" dirty="0">
                <a:solidFill>
                  <a:schemeClr val="accent1">
                    <a:lumMod val="50000"/>
                  </a:schemeClr>
                </a:solidFill>
                <a:latin typeface="Linotype Syntax Com Regular"/>
                <a:cs typeface="Linotype Syntax Com Regular"/>
              </a:rPr>
              <a:t>Vorgang, bei dem beobachtet wird, in welcher Weise sich unter </a:t>
            </a:r>
          </a:p>
          <a:p>
            <a:pPr>
              <a:lnSpc>
                <a:spcPct val="125000"/>
              </a:lnSpc>
            </a:pPr>
            <a:r>
              <a:rPr lang="de-DE" sz="1800" dirty="0">
                <a:solidFill>
                  <a:schemeClr val="accent1">
                    <a:lumMod val="50000"/>
                  </a:schemeClr>
                </a:solidFill>
                <a:latin typeface="Linotype Syntax Com Regular"/>
                <a:cs typeface="Linotype Syntax Com Regular"/>
              </a:rPr>
              <a:t>Konstanthaltung anderer Bedingungen mindestens eine abhängige</a:t>
            </a:r>
          </a:p>
          <a:p>
            <a:pPr>
              <a:lnSpc>
                <a:spcPct val="125000"/>
              </a:lnSpc>
            </a:pPr>
            <a:r>
              <a:rPr lang="de-DE" sz="1800" dirty="0">
                <a:solidFill>
                  <a:schemeClr val="accent1">
                    <a:lumMod val="50000"/>
                  </a:schemeClr>
                </a:solidFill>
                <a:latin typeface="Linotype Syntax Com Regular"/>
                <a:cs typeface="Linotype Syntax Com Regular"/>
              </a:rPr>
              <a:t>Variable ändert, nachdem mindestens eine unabhängige Variable</a:t>
            </a:r>
          </a:p>
          <a:p>
            <a:pPr>
              <a:lnSpc>
                <a:spcPct val="125000"/>
              </a:lnSpc>
            </a:pPr>
            <a:r>
              <a:rPr lang="de-DE" sz="1800" dirty="0">
                <a:solidFill>
                  <a:schemeClr val="accent1">
                    <a:lumMod val="50000"/>
                  </a:schemeClr>
                </a:solidFill>
                <a:latin typeface="Linotype Syntax Com Regular"/>
                <a:cs typeface="Linotype Syntax Com Regular"/>
              </a:rPr>
              <a:t>geändert worden ist. Wesentliche Merkmale des Experiments sind </a:t>
            </a:r>
          </a:p>
          <a:p>
            <a:pPr>
              <a:lnSpc>
                <a:spcPct val="125000"/>
              </a:lnSpc>
            </a:pPr>
            <a:r>
              <a:rPr lang="de-DE" sz="1800" dirty="0">
                <a:solidFill>
                  <a:schemeClr val="accent1">
                    <a:lumMod val="50000"/>
                  </a:schemeClr>
                </a:solidFill>
                <a:latin typeface="Linotype Syntax Com Regular"/>
                <a:cs typeface="Linotype Syntax Com Regular"/>
              </a:rPr>
              <a:t>demnach:</a:t>
            </a:r>
          </a:p>
          <a:p>
            <a:pPr>
              <a:lnSpc>
                <a:spcPct val="125000"/>
              </a:lnSpc>
            </a:pPr>
            <a:r>
              <a:rPr lang="de-DE" sz="1800" dirty="0">
                <a:solidFill>
                  <a:schemeClr val="accent1">
                    <a:lumMod val="50000"/>
                  </a:schemeClr>
                </a:solidFill>
                <a:latin typeface="Linotype Syntax Com Regular"/>
                <a:cs typeface="Linotype Syntax Com Regular"/>
              </a:rPr>
              <a:t>1.)  Planmäßigkeit</a:t>
            </a:r>
          </a:p>
          <a:p>
            <a:pPr>
              <a:lnSpc>
                <a:spcPct val="125000"/>
              </a:lnSpc>
            </a:pPr>
            <a:r>
              <a:rPr lang="de-DE" sz="1800" dirty="0">
                <a:solidFill>
                  <a:schemeClr val="accent1">
                    <a:lumMod val="50000"/>
                  </a:schemeClr>
                </a:solidFill>
                <a:latin typeface="Linotype Syntax Com Regular"/>
                <a:cs typeface="Linotype Syntax Com Regular"/>
              </a:rPr>
              <a:t>2.)  Wiederholbarkeit und</a:t>
            </a:r>
          </a:p>
          <a:p>
            <a:pPr>
              <a:lnSpc>
                <a:spcPct val="125000"/>
              </a:lnSpc>
            </a:pPr>
            <a:r>
              <a:rPr lang="de-DE" sz="1800" dirty="0">
                <a:solidFill>
                  <a:schemeClr val="accent1">
                    <a:lumMod val="50000"/>
                  </a:schemeClr>
                </a:solidFill>
                <a:latin typeface="Linotype Syntax Com Regular"/>
                <a:cs typeface="Linotype Syntax Com Regular"/>
              </a:rPr>
              <a:t>3.)  systematische Variation bzw. Konstanthaltung von Bedingungen.</a:t>
            </a:r>
          </a:p>
          <a:p>
            <a:pPr>
              <a:lnSpc>
                <a:spcPct val="125000"/>
              </a:lnSpc>
            </a:pPr>
            <a:endParaRPr lang="de-DE" sz="1800" dirty="0">
              <a:solidFill>
                <a:schemeClr val="accent1">
                  <a:lumMod val="50000"/>
                </a:schemeClr>
              </a:solidFill>
              <a:latin typeface="Linotype Syntax Com Regular"/>
              <a:cs typeface="Linotype Syntax Com Regular"/>
            </a:endParaRPr>
          </a:p>
          <a:p>
            <a:pPr>
              <a:lnSpc>
                <a:spcPct val="125000"/>
              </a:lnSpc>
            </a:pPr>
            <a:r>
              <a:rPr lang="de-DE" sz="1800" dirty="0">
                <a:solidFill>
                  <a:schemeClr val="accent1">
                    <a:lumMod val="50000"/>
                  </a:schemeClr>
                </a:solidFill>
                <a:latin typeface="Linotype Syntax Com Regular"/>
                <a:cs typeface="Linotype Syntax Com Regular"/>
              </a:rPr>
              <a:t>Im Experiment lassen sich immer ein </a:t>
            </a:r>
            <a:r>
              <a:rPr lang="de-DE" sz="1800" b="1" i="1" dirty="0">
                <a:solidFill>
                  <a:schemeClr val="accent1">
                    <a:lumMod val="50000"/>
                  </a:schemeClr>
                </a:solidFill>
                <a:latin typeface="Linotype Syntax Com Regular"/>
                <a:cs typeface="Linotype Syntax Com Regular"/>
              </a:rPr>
              <a:t>Zustand vorher</a:t>
            </a:r>
            <a:r>
              <a:rPr lang="de-DE" sz="1800" dirty="0">
                <a:solidFill>
                  <a:schemeClr val="accent1">
                    <a:lumMod val="50000"/>
                  </a:schemeClr>
                </a:solidFill>
                <a:latin typeface="Linotype Syntax Com Regular"/>
                <a:cs typeface="Linotype Syntax Com Regular"/>
              </a:rPr>
              <a:t>, eine </a:t>
            </a:r>
          </a:p>
          <a:p>
            <a:pPr>
              <a:lnSpc>
                <a:spcPct val="125000"/>
              </a:lnSpc>
            </a:pPr>
            <a:r>
              <a:rPr lang="de-DE" sz="1800" b="1" i="1" dirty="0">
                <a:solidFill>
                  <a:schemeClr val="accent1">
                    <a:lumMod val="50000"/>
                  </a:schemeClr>
                </a:solidFill>
                <a:latin typeface="Linotype Syntax Com Regular"/>
                <a:cs typeface="Linotype Syntax Com Regular"/>
              </a:rPr>
              <a:t>Änderungsphase (Treatment)</a:t>
            </a:r>
            <a:r>
              <a:rPr lang="de-DE" sz="1800" dirty="0">
                <a:solidFill>
                  <a:schemeClr val="accent1">
                    <a:lumMod val="50000"/>
                  </a:schemeClr>
                </a:solidFill>
                <a:latin typeface="Linotype Syntax Com Regular"/>
                <a:cs typeface="Linotype Syntax Com Regular"/>
              </a:rPr>
              <a:t> und ein </a:t>
            </a:r>
            <a:r>
              <a:rPr lang="de-DE" sz="1800" b="1" i="1" dirty="0">
                <a:solidFill>
                  <a:schemeClr val="accent1">
                    <a:lumMod val="50000"/>
                  </a:schemeClr>
                </a:solidFill>
                <a:latin typeface="Linotype Syntax Com Regular"/>
                <a:cs typeface="Linotype Syntax Com Regular"/>
              </a:rPr>
              <a:t>Zustand nachher </a:t>
            </a:r>
          </a:p>
          <a:p>
            <a:pPr>
              <a:lnSpc>
                <a:spcPct val="125000"/>
              </a:lnSpc>
            </a:pPr>
            <a:r>
              <a:rPr lang="de-DE" sz="1800" dirty="0">
                <a:solidFill>
                  <a:schemeClr val="accent1">
                    <a:lumMod val="50000"/>
                  </a:schemeClr>
                </a:solidFill>
                <a:latin typeface="Linotype Syntax Com Regular"/>
                <a:cs typeface="Linotype Syntax Com Regular"/>
              </a:rPr>
              <a:t>unterscheiden.</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15</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itel 1"/>
          <p:cNvSpPr>
            <a:spLocks noGrp="1"/>
          </p:cNvSpPr>
          <p:nvPr>
            <p:ph type="title"/>
          </p:nvPr>
        </p:nvSpPr>
        <p:spPr bwMode="auto">
          <a:xfrm>
            <a:off x="914400" y="228600"/>
            <a:ext cx="8229600" cy="417513"/>
          </a:xfrm>
          <a:noFill/>
          <a:ln>
            <a:miter lim="800000"/>
            <a:headEnd/>
            <a:tailEnd/>
          </a:ln>
        </p:spPr>
        <p:txBody>
          <a:bodyPr vert="horz" numCol="1" anchor="t" anchorCtr="0" compatLnSpc="1">
            <a:prstTxWarp prst="textNoShape">
              <a:avLst/>
            </a:prstTxWarp>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Was ist ein Experiment? Unabhängige und abhängige Variable</a:t>
            </a:r>
          </a:p>
        </p:txBody>
      </p:sp>
      <p:sp>
        <p:nvSpPr>
          <p:cNvPr id="8" name="Text Box 6"/>
          <p:cNvSpPr txBox="1">
            <a:spLocks noChangeArrowheads="1"/>
          </p:cNvSpPr>
          <p:nvPr/>
        </p:nvSpPr>
        <p:spPr bwMode="auto">
          <a:xfrm>
            <a:off x="441325" y="1371600"/>
            <a:ext cx="8169275" cy="2123658"/>
          </a:xfrm>
          <a:prstGeom prst="rect">
            <a:avLst/>
          </a:prstGeom>
          <a:noFill/>
          <a:ln w="9525">
            <a:noFill/>
            <a:miter lim="800000"/>
            <a:headEnd/>
            <a:tailEnd/>
          </a:ln>
        </p:spPr>
        <p:txBody>
          <a:bodyPr>
            <a:prstTxWarp prst="textNoShape">
              <a:avLst/>
            </a:prstTxWarp>
            <a:spAutoFit/>
          </a:bodyPr>
          <a:lstStyle/>
          <a:p>
            <a:pPr marL="290513" indent="-290513">
              <a:spcBef>
                <a:spcPct val="30000"/>
              </a:spcBef>
              <a:buFont typeface="Wingdings" pitchFamily="-109" charset="2"/>
              <a:buChar char="§"/>
            </a:pPr>
            <a:r>
              <a:rPr lang="de-DE" sz="2000" dirty="0">
                <a:solidFill>
                  <a:srgbClr val="254061"/>
                </a:solidFill>
                <a:latin typeface="Linotype Syntax Com Regular"/>
                <a:cs typeface="Linotype Syntax Com Regular"/>
              </a:rPr>
              <a:t>In Experimenten manipuliert ein Versuchsleiter immer die unabhängige Variable (UV; z. B. Unterrichtsmethoden).</a:t>
            </a:r>
          </a:p>
          <a:p>
            <a:pPr marL="290513" indent="-290513">
              <a:spcBef>
                <a:spcPct val="30000"/>
              </a:spcBef>
              <a:buFont typeface="Wingdings" pitchFamily="-109" charset="2"/>
              <a:buChar char="§"/>
            </a:pPr>
            <a:r>
              <a:rPr lang="de-DE" sz="2000" dirty="0">
                <a:solidFill>
                  <a:srgbClr val="254061"/>
                </a:solidFill>
                <a:latin typeface="Linotype Syntax Com Regular"/>
                <a:cs typeface="Linotype Syntax Com Regular"/>
              </a:rPr>
              <a:t>Personen werden per Zufall unterschiedlichen Versuchsbedingungen (</a:t>
            </a:r>
            <a:r>
              <a:rPr lang="de-DE" sz="2000" i="1" dirty="0">
                <a:solidFill>
                  <a:srgbClr val="254061"/>
                </a:solidFill>
                <a:latin typeface="Linotype Syntax Com Regular"/>
                <a:cs typeface="Linotype Syntax Com Regular"/>
              </a:rPr>
              <a:t>Treatments</a:t>
            </a:r>
            <a:r>
              <a:rPr lang="de-DE" sz="2000" dirty="0">
                <a:solidFill>
                  <a:srgbClr val="254061"/>
                </a:solidFill>
                <a:latin typeface="Linotype Syntax Com Regular"/>
                <a:cs typeface="Linotype Syntax Com Regular"/>
              </a:rPr>
              <a:t>) zugeordnet (</a:t>
            </a:r>
            <a:r>
              <a:rPr lang="de-DE" sz="2000" i="1" dirty="0" err="1">
                <a:solidFill>
                  <a:srgbClr val="254061"/>
                </a:solidFill>
                <a:latin typeface="Linotype Syntax Com Regular"/>
                <a:cs typeface="Linotype Syntax Com Regular"/>
              </a:rPr>
              <a:t>Randomisierung</a:t>
            </a:r>
            <a:r>
              <a:rPr lang="de-DE" sz="2000" dirty="0">
                <a:solidFill>
                  <a:srgbClr val="254061"/>
                </a:solidFill>
                <a:latin typeface="Linotype Syntax Com Regular"/>
                <a:cs typeface="Linotype Syntax Com Regular"/>
              </a:rPr>
              <a:t>).</a:t>
            </a:r>
          </a:p>
          <a:p>
            <a:pPr marL="290513" indent="-290513">
              <a:spcBef>
                <a:spcPct val="30000"/>
              </a:spcBef>
              <a:buFont typeface="Wingdings" pitchFamily="-109" charset="2"/>
              <a:buChar char="§"/>
            </a:pPr>
            <a:r>
              <a:rPr lang="de-DE" sz="2000" dirty="0">
                <a:solidFill>
                  <a:srgbClr val="254061"/>
                </a:solidFill>
                <a:latin typeface="Linotype Syntax Com Regular"/>
                <a:cs typeface="Linotype Syntax Com Regular"/>
              </a:rPr>
              <a:t>Von Interesse ist dann, wie die unterschiedlichen Ausprägungen der UV auf die abhängige Variable (AV; z.B. Lernerfolg) wirken.</a:t>
            </a:r>
          </a:p>
        </p:txBody>
      </p:sp>
      <p:grpSp>
        <p:nvGrpSpPr>
          <p:cNvPr id="9" name="Group 7"/>
          <p:cNvGrpSpPr>
            <a:grpSpLocks/>
          </p:cNvGrpSpPr>
          <p:nvPr/>
        </p:nvGrpSpPr>
        <p:grpSpPr bwMode="auto">
          <a:xfrm>
            <a:off x="228600" y="4251325"/>
            <a:ext cx="7543800" cy="1752600"/>
            <a:chOff x="144" y="2640"/>
            <a:chExt cx="5520" cy="1104"/>
          </a:xfrm>
        </p:grpSpPr>
        <p:sp>
          <p:nvSpPr>
            <p:cNvPr id="10" name="Rectangle 8"/>
            <p:cNvSpPr>
              <a:spLocks noChangeArrowheads="1"/>
            </p:cNvSpPr>
            <p:nvPr/>
          </p:nvSpPr>
          <p:spPr bwMode="auto">
            <a:xfrm>
              <a:off x="144" y="2640"/>
              <a:ext cx="5520" cy="1104"/>
            </a:xfrm>
            <a:prstGeom prst="rect">
              <a:avLst/>
            </a:prstGeom>
            <a:solidFill>
              <a:srgbClr val="FFFF00"/>
            </a:solidFill>
            <a:ln w="9525">
              <a:solidFill>
                <a:schemeClr val="tx1"/>
              </a:solidFill>
              <a:miter lim="800000"/>
              <a:headEnd/>
              <a:tailEnd/>
            </a:ln>
          </p:spPr>
          <p:txBody>
            <a:bodyPr wrap="none" anchor="ctr">
              <a:prstTxWarp prst="textNoShape">
                <a:avLst/>
              </a:prstTxWarp>
            </a:bodyPr>
            <a:lstStyle/>
            <a:p>
              <a:endParaRPr lang="de-DE">
                <a:solidFill>
                  <a:srgbClr val="254061"/>
                </a:solidFill>
                <a:latin typeface="Linotype Syntax Com Regular"/>
                <a:cs typeface="Linotype Syntax Com Regular"/>
              </a:endParaRPr>
            </a:p>
          </p:txBody>
        </p:sp>
        <p:sp>
          <p:nvSpPr>
            <p:cNvPr id="11" name="Text Box 9"/>
            <p:cNvSpPr txBox="1">
              <a:spLocks noChangeArrowheads="1"/>
            </p:cNvSpPr>
            <p:nvPr/>
          </p:nvSpPr>
          <p:spPr bwMode="auto">
            <a:xfrm>
              <a:off x="278" y="2810"/>
              <a:ext cx="5050" cy="620"/>
            </a:xfrm>
            <a:prstGeom prst="rect">
              <a:avLst/>
            </a:prstGeom>
            <a:noFill/>
            <a:ln w="9525">
              <a:noFill/>
              <a:miter lim="800000"/>
              <a:headEnd/>
              <a:tailEnd/>
            </a:ln>
          </p:spPr>
          <p:txBody>
            <a:bodyPr>
              <a:prstTxWarp prst="textNoShape">
                <a:avLst/>
              </a:prstTxWarp>
              <a:spAutoFit/>
            </a:bodyPr>
            <a:lstStyle/>
            <a:p>
              <a:r>
                <a:rPr lang="de-DE">
                  <a:solidFill>
                    <a:srgbClr val="254061"/>
                  </a:solidFill>
                  <a:latin typeface="Linotype Syntax Com Regular"/>
                  <a:cs typeface="Linotype Syntax Com Regular"/>
                </a:rPr>
                <a:t>Merke:</a:t>
              </a:r>
            </a:p>
            <a:p>
              <a:r>
                <a:rPr lang="de-DE" sz="2000">
                  <a:solidFill>
                    <a:srgbClr val="254061"/>
                  </a:solidFill>
                  <a:latin typeface="Linotype Syntax Com Regular"/>
                  <a:cs typeface="Linotype Syntax Com Regular"/>
                </a:rPr>
                <a:t>Das Experiment ist die einzige Methode, um Bedingungs-zusammenhänge oder gar Kausaleinflüsse nachzuweisen. </a:t>
              </a:r>
            </a:p>
          </p:txBody>
        </p:sp>
      </p:gr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16</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69963" y="228600"/>
            <a:ext cx="6997347" cy="954107"/>
          </a:xfrm>
          <a:prstGeom prst="rect">
            <a:avLst/>
          </a:prstGeom>
          <a:noFill/>
          <a:ln w="9525">
            <a:noFill/>
            <a:miter lim="800000"/>
            <a:headEnd/>
            <a:tailEnd/>
          </a:ln>
        </p:spPr>
        <p:txBody>
          <a:bodyPr wrap="square">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Ein Beispiel: Die Studie von Krause, Stark &amp; Mandl (2004)</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Rectangle 8"/>
          <p:cNvSpPr>
            <a:spLocks noChangeArrowheads="1"/>
          </p:cNvSpPr>
          <p:nvPr/>
        </p:nvSpPr>
        <p:spPr bwMode="auto">
          <a:xfrm>
            <a:off x="250825" y="1676400"/>
            <a:ext cx="8497888" cy="3197029"/>
          </a:xfrm>
          <a:prstGeom prst="rect">
            <a:avLst/>
          </a:prstGeom>
          <a:noFill/>
          <a:ln w="9525">
            <a:noFill/>
            <a:miter lim="800000"/>
            <a:headEnd/>
            <a:tailEnd/>
          </a:ln>
        </p:spPr>
        <p:txBody>
          <a:bodyPr anchor="ctr">
            <a:prstTxWarp prst="textNoShape">
              <a:avLst/>
            </a:prstTxWarp>
            <a:spAutoFit/>
          </a:bodyPr>
          <a:lstStyle/>
          <a:p>
            <a:pPr>
              <a:lnSpc>
                <a:spcPct val="125000"/>
              </a:lnSpc>
            </a:pPr>
            <a:r>
              <a:rPr lang="de-DE" sz="1800" dirty="0">
                <a:solidFill>
                  <a:srgbClr val="254061"/>
                </a:solidFill>
                <a:latin typeface="Linotype Syntax Com Regular"/>
                <a:cs typeface="Linotype Syntax Com Regular"/>
              </a:rPr>
              <a:t>Krause et al. (2004) untersuchten Bedingungen des Wissenserwerbs im Bereich empirischer Forschungsmethoden. Dabei interessierte der Einfluss der Sozialform (individuell vs. kooperativ in der Dyade) und einer Feedbackmaßnahme (vorhanden vs. nicht vorhanden) beim Lernen in einer Computer-basierten Lernumgebung. </a:t>
            </a:r>
            <a:r>
              <a:rPr lang="de-DE" sz="1800" b="1" dirty="0">
                <a:solidFill>
                  <a:srgbClr val="254061"/>
                </a:solidFill>
                <a:latin typeface="Linotype Syntax Com Regular"/>
                <a:cs typeface="Linotype Syntax Com Regular"/>
              </a:rPr>
              <a:t>Es handelte sich hierbei um ein </a:t>
            </a:r>
            <a:r>
              <a:rPr lang="de-DE" sz="1800" b="1" dirty="0" err="1">
                <a:solidFill>
                  <a:srgbClr val="254061"/>
                </a:solidFill>
                <a:latin typeface="Linotype Syntax Com Regular"/>
                <a:cs typeface="Linotype Syntax Com Regular"/>
              </a:rPr>
              <a:t>zweifaktorielles</a:t>
            </a:r>
            <a:r>
              <a:rPr lang="de-DE" sz="1800" b="1" dirty="0">
                <a:solidFill>
                  <a:srgbClr val="254061"/>
                </a:solidFill>
                <a:latin typeface="Linotype Syntax Com Regular"/>
                <a:cs typeface="Linotype Syntax Com Regular"/>
              </a:rPr>
              <a:t> Design mit zwei UVs</a:t>
            </a:r>
            <a:r>
              <a:rPr lang="de-DE" sz="1800" dirty="0">
                <a:solidFill>
                  <a:srgbClr val="254061"/>
                </a:solidFill>
                <a:latin typeface="Linotype Syntax Com Regular"/>
                <a:cs typeface="Linotype Syntax Com Regular"/>
              </a:rPr>
              <a:t>. Beide UVs hatten je zwei Ausprägungen. Die Feedbackmaßnahme bestand aus Verständnistests mit </a:t>
            </a:r>
            <a:r>
              <a:rPr lang="de-DE" sz="1800" dirty="0" err="1">
                <a:solidFill>
                  <a:srgbClr val="254061"/>
                </a:solidFill>
                <a:latin typeface="Linotype Syntax Com Regular"/>
                <a:cs typeface="Linotype Syntax Com Regular"/>
              </a:rPr>
              <a:t>elaboriertem</a:t>
            </a:r>
            <a:r>
              <a:rPr lang="de-DE" sz="1800" dirty="0">
                <a:solidFill>
                  <a:srgbClr val="254061"/>
                </a:solidFill>
                <a:latin typeface="Linotype Syntax Com Regular"/>
                <a:cs typeface="Linotype Syntax Com Regular"/>
              </a:rPr>
              <a:t> Feedback. </a:t>
            </a:r>
            <a:r>
              <a:rPr lang="de-DE" sz="1800" b="1" dirty="0">
                <a:solidFill>
                  <a:srgbClr val="254061"/>
                </a:solidFill>
                <a:latin typeface="Linotype Syntax Com Regular"/>
                <a:cs typeface="Linotype Syntax Com Regular"/>
              </a:rPr>
              <a:t>Die zentralen </a:t>
            </a:r>
            <a:r>
              <a:rPr lang="de-DE" sz="1800" b="1" dirty="0" err="1">
                <a:solidFill>
                  <a:srgbClr val="254061"/>
                </a:solidFill>
                <a:latin typeface="Linotype Syntax Com Regular"/>
                <a:cs typeface="Linotype Syntax Com Regular"/>
              </a:rPr>
              <a:t>AVs</a:t>
            </a:r>
            <a:r>
              <a:rPr lang="de-DE" sz="1800" b="1" dirty="0">
                <a:solidFill>
                  <a:srgbClr val="254061"/>
                </a:solidFill>
                <a:latin typeface="Linotype Syntax Com Regular"/>
                <a:cs typeface="Linotype Syntax Com Regular"/>
              </a:rPr>
              <a:t> waren (a) die Leistung in einem Lernerfolgstest und (b) die Lernzeit</a:t>
            </a:r>
            <a:r>
              <a:rPr lang="de-DE" sz="1800" dirty="0">
                <a:solidFill>
                  <a:srgbClr val="254061"/>
                </a:solidFill>
                <a:latin typeface="Linotype Syntax Com Regular"/>
                <a:cs typeface="Linotype Syntax Com Regular"/>
              </a:rPr>
              <a:t>. </a:t>
            </a:r>
            <a:r>
              <a:rPr lang="de-DE" sz="1800" u="sng" dirty="0">
                <a:solidFill>
                  <a:srgbClr val="254061"/>
                </a:solidFill>
                <a:latin typeface="Linotype Syntax Com Regular"/>
                <a:cs typeface="Linotype Syntax Com Regular"/>
              </a:rPr>
              <a:t>N</a:t>
            </a:r>
            <a:r>
              <a:rPr lang="de-DE" sz="1800" dirty="0">
                <a:solidFill>
                  <a:srgbClr val="254061"/>
                </a:solidFill>
                <a:latin typeface="Linotype Syntax Com Regular"/>
                <a:cs typeface="Linotype Syntax Com Regular"/>
              </a:rPr>
              <a:t> = 137 Studierende wurden auf die vier Bedingungen aufgeteilt.</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17</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7" name="Rectangle 7"/>
          <p:cNvSpPr>
            <a:spLocks noChangeArrowheads="1"/>
          </p:cNvSpPr>
          <p:nvPr/>
        </p:nvSpPr>
        <p:spPr bwMode="auto">
          <a:xfrm>
            <a:off x="381000" y="1447800"/>
            <a:ext cx="8382000" cy="701675"/>
          </a:xfrm>
          <a:prstGeom prst="rect">
            <a:avLst/>
          </a:prstGeom>
          <a:noFill/>
          <a:ln w="9525">
            <a:noFill/>
            <a:miter lim="800000"/>
            <a:headEnd/>
            <a:tailEnd/>
          </a:ln>
        </p:spPr>
        <p:txBody>
          <a:bodyPr anchor="ctr">
            <a:prstTxWarp prst="textNoShape">
              <a:avLst/>
            </a:prstTxWarp>
            <a:spAutoFit/>
          </a:bodyPr>
          <a:lstStyle/>
          <a:p>
            <a:r>
              <a:rPr lang="de-DE" sz="2000" dirty="0">
                <a:solidFill>
                  <a:srgbClr val="254061"/>
                </a:solidFill>
                <a:latin typeface="Linotype Syntax Com Regular"/>
                <a:cs typeface="Linotype Syntax Com Regular"/>
              </a:rPr>
              <a:t>Lernerfolg in Abhängigkeit von der Sozialform und der Feed-backmaßnahme in der Untersuchung von Krause et al. </a:t>
            </a:r>
          </a:p>
        </p:txBody>
      </p:sp>
      <p:pic>
        <p:nvPicPr>
          <p:cNvPr id="8" name="Picture 8"/>
          <p:cNvPicPr>
            <a:picLocks noChangeAspect="1" noChangeArrowheads="1"/>
          </p:cNvPicPr>
          <p:nvPr/>
        </p:nvPicPr>
        <p:blipFill>
          <a:blip r:embed="rId2" cstate="print"/>
          <a:srcRect/>
          <a:stretch>
            <a:fillRect/>
          </a:stretch>
        </p:blipFill>
        <p:spPr bwMode="auto">
          <a:xfrm>
            <a:off x="1331913" y="2133600"/>
            <a:ext cx="5491162" cy="4178300"/>
          </a:xfrm>
          <a:prstGeom prst="rect">
            <a:avLst/>
          </a:prstGeom>
          <a:noFill/>
          <a:ln w="9525">
            <a:noFill/>
            <a:miter lim="800000"/>
            <a:headEnd/>
            <a:tailEnd/>
          </a:ln>
        </p:spPr>
      </p:pic>
      <p:sp>
        <p:nvSpPr>
          <p:cNvPr id="9" name="Text Box 5"/>
          <p:cNvSpPr txBox="1">
            <a:spLocks noChangeArrowheads="1"/>
          </p:cNvSpPr>
          <p:nvPr/>
        </p:nvSpPr>
        <p:spPr bwMode="auto">
          <a:xfrm>
            <a:off x="969963" y="228600"/>
            <a:ext cx="6997347" cy="954107"/>
          </a:xfrm>
          <a:prstGeom prst="rect">
            <a:avLst/>
          </a:prstGeom>
          <a:noFill/>
          <a:ln w="9525">
            <a:noFill/>
            <a:miter lim="800000"/>
            <a:headEnd/>
            <a:tailEnd/>
          </a:ln>
        </p:spPr>
        <p:txBody>
          <a:bodyPr wrap="square">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Ein Beispiel: Die Studie von Krause, Stark &amp; Mandl (2004)</a:t>
            </a:r>
            <a:endParaRPr lang="de-DE" sz="2800" dirty="0">
              <a:solidFill>
                <a:srgbClr val="7F7F7F"/>
              </a:solidFill>
              <a:latin typeface="Linotype Syntax Com Regular" pitchFamily="-65" charset="0"/>
              <a:ea typeface="Arial" pitchFamily="-65" charset="0"/>
              <a:cs typeface="Arial" pitchFamily="-65"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18</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523220"/>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Interne Validität von Experimenten</a:t>
            </a:r>
            <a:endParaRPr lang="de-DE" sz="2800" dirty="0">
              <a:solidFill>
                <a:srgbClr val="7F7F7F"/>
              </a:solidFill>
              <a:latin typeface="Linotype Syntax Com Regular" pitchFamily="-65" charset="0"/>
              <a:ea typeface="Arial" pitchFamily="-65" charset="0"/>
              <a:cs typeface="Arial" pitchFamily="-65" charset="0"/>
            </a:endParaRPr>
          </a:p>
        </p:txBody>
      </p:sp>
      <p:sp>
        <p:nvSpPr>
          <p:cNvPr id="8" name="Text Box 409"/>
          <p:cNvSpPr txBox="1">
            <a:spLocks noChangeArrowheads="1"/>
          </p:cNvSpPr>
          <p:nvPr/>
        </p:nvSpPr>
        <p:spPr bwMode="auto">
          <a:xfrm>
            <a:off x="539750" y="1295400"/>
            <a:ext cx="8280400" cy="4352925"/>
          </a:xfrm>
          <a:prstGeom prst="rect">
            <a:avLst/>
          </a:prstGeom>
          <a:noFill/>
          <a:ln w="9525">
            <a:noFill/>
            <a:miter lim="800000"/>
            <a:headEnd/>
            <a:tailEnd/>
          </a:ln>
        </p:spPr>
        <p:txBody>
          <a:bodyPr>
            <a:prstTxWarp prst="textNoShape">
              <a:avLst/>
            </a:prstTxWarp>
            <a:spAutoFit/>
          </a:bodyPr>
          <a:lstStyle/>
          <a:p>
            <a:pPr marL="363538" indent="-363538">
              <a:lnSpc>
                <a:spcPct val="120000"/>
              </a:lnSpc>
              <a:spcBef>
                <a:spcPct val="40000"/>
              </a:spcBef>
              <a:buFont typeface="Wingdings" pitchFamily="-109" charset="2"/>
              <a:buChar char="§"/>
            </a:pPr>
            <a:r>
              <a:rPr lang="de-DE" sz="2000" dirty="0">
                <a:solidFill>
                  <a:srgbClr val="254061"/>
                </a:solidFill>
                <a:latin typeface="Linotype Syntax Com Regular"/>
                <a:cs typeface="Linotype Syntax Com Regular"/>
              </a:rPr>
              <a:t>Die interne Validität eines Experiments ist dann hoch, wenn die Unterschiede in den Ausprägungen einer AV eindeutig auf die Variation der UV zurückzuführen sind und alter-native Erklärungen zum Zustandekommen der </a:t>
            </a:r>
            <a:r>
              <a:rPr lang="de-DE" sz="2000" dirty="0" err="1" smtClean="0">
                <a:solidFill>
                  <a:srgbClr val="254061"/>
                </a:solidFill>
                <a:latin typeface="Linotype Syntax Com Regular"/>
                <a:cs typeface="Linotype Syntax Com Regular"/>
              </a:rPr>
              <a:t>Ausprä-gungen</a:t>
            </a:r>
            <a:r>
              <a:rPr lang="de-DE" sz="2000" dirty="0" smtClean="0">
                <a:solidFill>
                  <a:srgbClr val="254061"/>
                </a:solidFill>
                <a:latin typeface="Linotype Syntax Com Regular"/>
                <a:cs typeface="Linotype Syntax Com Regular"/>
              </a:rPr>
              <a:t> </a:t>
            </a:r>
            <a:r>
              <a:rPr lang="de-DE" sz="2000" dirty="0">
                <a:solidFill>
                  <a:srgbClr val="254061"/>
                </a:solidFill>
                <a:latin typeface="Linotype Syntax Com Regular"/>
                <a:cs typeface="Linotype Syntax Com Regular"/>
              </a:rPr>
              <a:t>der AV ausgeschlossen werden können. </a:t>
            </a:r>
          </a:p>
          <a:p>
            <a:pPr marL="363538" indent="-363538">
              <a:lnSpc>
                <a:spcPct val="120000"/>
              </a:lnSpc>
              <a:spcBef>
                <a:spcPct val="40000"/>
              </a:spcBef>
              <a:buFont typeface="Wingdings" pitchFamily="-109" charset="2"/>
              <a:buChar char="§"/>
            </a:pPr>
            <a:r>
              <a:rPr lang="de-DE" sz="2000" dirty="0">
                <a:solidFill>
                  <a:srgbClr val="254061"/>
                </a:solidFill>
                <a:latin typeface="Linotype Syntax Com Regular"/>
                <a:cs typeface="Linotype Syntax Com Regular"/>
              </a:rPr>
              <a:t>Durch </a:t>
            </a:r>
            <a:r>
              <a:rPr lang="de-DE" sz="2000" dirty="0" err="1">
                <a:solidFill>
                  <a:srgbClr val="254061"/>
                </a:solidFill>
                <a:latin typeface="Linotype Syntax Com Regular"/>
                <a:cs typeface="Linotype Syntax Com Regular"/>
              </a:rPr>
              <a:t>Randomisierung</a:t>
            </a:r>
            <a:r>
              <a:rPr lang="de-DE" sz="2000" dirty="0">
                <a:solidFill>
                  <a:srgbClr val="254061"/>
                </a:solidFill>
                <a:latin typeface="Linotype Syntax Com Regular"/>
                <a:cs typeface="Linotype Syntax Com Regular"/>
              </a:rPr>
              <a:t> und Kontrolle von Störvariablen wird die interne Validität erhöht.</a:t>
            </a:r>
          </a:p>
          <a:p>
            <a:pPr marL="363538" indent="-363538">
              <a:lnSpc>
                <a:spcPct val="120000"/>
              </a:lnSpc>
              <a:spcBef>
                <a:spcPct val="40000"/>
              </a:spcBef>
              <a:buFont typeface="Wingdings" pitchFamily="-109" charset="2"/>
              <a:buChar char="§"/>
            </a:pPr>
            <a:r>
              <a:rPr lang="de-DE" sz="2000" dirty="0">
                <a:solidFill>
                  <a:srgbClr val="254061"/>
                </a:solidFill>
                <a:latin typeface="Linotype Syntax Com Regular"/>
                <a:cs typeface="Linotype Syntax Com Regular"/>
              </a:rPr>
              <a:t>Eine annähernd perfekte Kontrolle von Störvariablen gelingt immer dann, wenn durch die Untersuchungsdurchführung in einem Labor/Versuchsraum hoch standardisierte Versuchsbedingungen realisiert werden. </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19</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Faktoren, welche die interne Validität </a:t>
            </a:r>
            <a:br>
              <a:rPr lang="de-DE" sz="2800" dirty="0" smtClean="0">
                <a:solidFill>
                  <a:srgbClr val="7F7F7F"/>
                </a:solidFill>
                <a:latin typeface="Linotype Syntax Com Regular" pitchFamily="-65" charset="0"/>
                <a:ea typeface="Arial" pitchFamily="-65" charset="0"/>
                <a:cs typeface="Arial" pitchFamily="-65" charset="0"/>
              </a:rPr>
            </a:br>
            <a:r>
              <a:rPr lang="de-DE" sz="2800" dirty="0" smtClean="0">
                <a:solidFill>
                  <a:srgbClr val="7F7F7F"/>
                </a:solidFill>
                <a:latin typeface="Linotype Syntax Com Regular" pitchFamily="-65" charset="0"/>
                <a:ea typeface="Arial" pitchFamily="-65" charset="0"/>
                <a:cs typeface="Arial" pitchFamily="-65" charset="0"/>
              </a:rPr>
              <a:t>senken (Rost, 2005)</a:t>
            </a:r>
            <a:endParaRPr lang="de-DE" sz="2800" dirty="0">
              <a:solidFill>
                <a:srgbClr val="7F7F7F"/>
              </a:solidFill>
              <a:latin typeface="Linotype Syntax Com Regular" pitchFamily="-65" charset="0"/>
              <a:ea typeface="Arial" pitchFamily="-65" charset="0"/>
              <a:cs typeface="Arial" pitchFamily="-65" charset="0"/>
            </a:endParaRPr>
          </a:p>
        </p:txBody>
      </p:sp>
      <p:sp>
        <p:nvSpPr>
          <p:cNvPr id="7" name="Text Box 8"/>
          <p:cNvSpPr txBox="1">
            <a:spLocks noChangeArrowheads="1"/>
          </p:cNvSpPr>
          <p:nvPr/>
        </p:nvSpPr>
        <p:spPr bwMode="auto">
          <a:xfrm>
            <a:off x="539750" y="1524000"/>
            <a:ext cx="7870891" cy="3898503"/>
          </a:xfrm>
          <a:prstGeom prst="rect">
            <a:avLst/>
          </a:prstGeom>
          <a:noFill/>
          <a:ln w="9525">
            <a:noFill/>
            <a:miter lim="800000"/>
            <a:headEnd/>
            <a:tailEnd/>
          </a:ln>
        </p:spPr>
        <p:txBody>
          <a:bodyPr wrap="square">
            <a:prstTxWarp prst="textNoShape">
              <a:avLst/>
            </a:prstTxWarp>
            <a:spAutoFit/>
          </a:bodyPr>
          <a:lstStyle/>
          <a:p>
            <a:pPr marL="363538" indent="-363538">
              <a:lnSpc>
                <a:spcPct val="120000"/>
              </a:lnSpc>
              <a:spcBef>
                <a:spcPct val="40000"/>
              </a:spcBef>
              <a:buFont typeface="Wingdings" pitchFamily="-109" charset="2"/>
              <a:buChar char="§"/>
            </a:pPr>
            <a:r>
              <a:rPr lang="de-DE" sz="2000" b="1" i="1" dirty="0">
                <a:solidFill>
                  <a:srgbClr val="254061"/>
                </a:solidFill>
                <a:latin typeface="Linotype Syntax Com Regular"/>
                <a:cs typeface="Linotype Syntax Com Regular"/>
              </a:rPr>
              <a:t>Zwischenzeitliches Geschehen</a:t>
            </a:r>
            <a:r>
              <a:rPr lang="de-DE" sz="2000" dirty="0">
                <a:solidFill>
                  <a:srgbClr val="254061"/>
                </a:solidFill>
                <a:latin typeface="Linotype Syntax Com Regular"/>
                <a:cs typeface="Linotype Syntax Com Regular"/>
              </a:rPr>
              <a:t>: parallel zur Änderungsphase (zum Treatment) werden Faktoren wirksam, die außerhalb des experimentellen Geschehens liegen. Effekte unterschiedlicher Instruktionsvarianten können z. B. dadurch gestört werden, dass Schülerinnen und Schüler aus einzelnen experimentellen Bedingungen am Nachmittag Nachhilfe erhalten. </a:t>
            </a:r>
          </a:p>
          <a:p>
            <a:pPr marL="363538" indent="-363538">
              <a:lnSpc>
                <a:spcPct val="120000"/>
              </a:lnSpc>
              <a:spcBef>
                <a:spcPct val="40000"/>
              </a:spcBef>
              <a:buFont typeface="Wingdings" pitchFamily="-109" charset="2"/>
              <a:buChar char="§"/>
            </a:pPr>
            <a:r>
              <a:rPr lang="de-DE" sz="2000" b="1" i="1" dirty="0">
                <a:solidFill>
                  <a:srgbClr val="254061"/>
                </a:solidFill>
                <a:latin typeface="Linotype Syntax Com Regular"/>
                <a:cs typeface="Linotype Syntax Com Regular"/>
              </a:rPr>
              <a:t>Reifungs- und Entwicklungseffekte:</a:t>
            </a:r>
            <a:r>
              <a:rPr lang="de-DE" sz="2000" dirty="0">
                <a:solidFill>
                  <a:srgbClr val="254061"/>
                </a:solidFill>
                <a:latin typeface="Linotype Syntax Com Regular"/>
                <a:cs typeface="Linotype Syntax Com Regular"/>
              </a:rPr>
              <a:t> insbesondere in Experimenten mit jüngeren Schülerinnen und Schülern, bei denen sich entwicklungsbedingt Veränderungen einstellen, die einen Einfluss auf die abhängige Variable haben können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ußzeilenplatzhalter 7"/>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9" name="Foliennummernplatzhalter 8"/>
          <p:cNvSpPr>
            <a:spLocks noGrp="1"/>
          </p:cNvSpPr>
          <p:nvPr>
            <p:ph type="sldNum" sz="quarter" idx="11"/>
          </p:nvPr>
        </p:nvSpPr>
        <p:spPr/>
        <p:txBody>
          <a:bodyPr/>
          <a:lstStyle/>
          <a:p>
            <a:fld id="{68CF12C0-C955-4FF1-BBC5-43979C8F2227}" type="slidenum">
              <a:rPr lang="de-DE" smtClean="0"/>
              <a:pPr/>
              <a:t>2</a:t>
            </a:fld>
            <a:endParaRPr lang="de-DE" dirty="0"/>
          </a:p>
        </p:txBody>
      </p:sp>
      <p:sp>
        <p:nvSpPr>
          <p:cNvPr id="10" name="Titel 1"/>
          <p:cNvSpPr txBox="1">
            <a:spLocks/>
          </p:cNvSpPr>
          <p:nvPr/>
        </p:nvSpPr>
        <p:spPr bwMode="auto">
          <a:xfrm>
            <a:off x="457200" y="1295400"/>
            <a:ext cx="8543925" cy="4876800"/>
          </a:xfrm>
          <a:prstGeom prst="rect">
            <a:avLst/>
          </a:prstGeom>
          <a:noFill/>
          <a:ln w="9525">
            <a:noFill/>
            <a:miter lim="800000"/>
            <a:headEnd/>
            <a:tailEnd/>
          </a:ln>
        </p:spPr>
        <p:txBody>
          <a:bodyPr>
            <a:prstTxWarp prst="textNoShape">
              <a:avLst/>
            </a:prstTxWarp>
          </a:bodyPr>
          <a:lstStyle/>
          <a:p>
            <a:pPr>
              <a:lnSpc>
                <a:spcPct val="130000"/>
              </a:lnSpc>
              <a:spcAft>
                <a:spcPts val="600"/>
              </a:spcAft>
            </a:pPr>
            <a:r>
              <a:rPr lang="de-DE" sz="2000" dirty="0" smtClean="0">
                <a:solidFill>
                  <a:srgbClr val="003F7D"/>
                </a:solidFill>
                <a:latin typeface="Linotype Syntax Com Regular" pitchFamily="34" charset="0"/>
              </a:rPr>
              <a:t>IPN</a:t>
            </a:r>
          </a:p>
          <a:p>
            <a:pPr>
              <a:lnSpc>
                <a:spcPct val="130000"/>
              </a:lnSpc>
              <a:spcAft>
                <a:spcPts val="600"/>
              </a:spcAft>
            </a:pPr>
            <a:r>
              <a:rPr lang="de-DE" sz="2000" dirty="0" err="1" smtClean="0">
                <a:solidFill>
                  <a:srgbClr val="003F7D"/>
                </a:solidFill>
                <a:latin typeface="Linotype Syntax Com Regular" pitchFamily="34" charset="0"/>
                <a:ea typeface="Arial" pitchFamily="-109" charset="0"/>
                <a:cs typeface="Arial" pitchFamily="-109" charset="0"/>
              </a:rPr>
              <a:t>Olshausenstr</a:t>
            </a:r>
            <a:r>
              <a:rPr lang="de-DE" sz="2000" dirty="0" smtClean="0">
                <a:solidFill>
                  <a:srgbClr val="003F7D"/>
                </a:solidFill>
                <a:latin typeface="Linotype Syntax Com Regular" pitchFamily="34" charset="0"/>
                <a:ea typeface="Arial" pitchFamily="-109" charset="0"/>
                <a:cs typeface="Arial" pitchFamily="-109" charset="0"/>
              </a:rPr>
              <a:t>. 62</a:t>
            </a:r>
          </a:p>
          <a:p>
            <a:pPr>
              <a:lnSpc>
                <a:spcPct val="130000"/>
              </a:lnSpc>
              <a:spcAft>
                <a:spcPts val="600"/>
              </a:spcAft>
            </a:pPr>
            <a:r>
              <a:rPr lang="de-DE" sz="2000" dirty="0" smtClean="0">
                <a:solidFill>
                  <a:srgbClr val="003F7D"/>
                </a:solidFill>
                <a:latin typeface="Linotype Syntax Com Regular" pitchFamily="34" charset="0"/>
                <a:ea typeface="Arial" pitchFamily="-109" charset="0"/>
                <a:cs typeface="Arial" pitchFamily="-109" charset="0"/>
              </a:rPr>
              <a:t>Ansprechpartnerinnen: Frau Hellmann (880 5084) und Frau </a:t>
            </a:r>
            <a:r>
              <a:rPr lang="de-DE" sz="2000" dirty="0" err="1" smtClean="0">
                <a:solidFill>
                  <a:srgbClr val="003F7D"/>
                </a:solidFill>
                <a:latin typeface="Linotype Syntax Com Regular" pitchFamily="34" charset="0"/>
                <a:ea typeface="Arial" pitchFamily="-109" charset="0"/>
                <a:cs typeface="Arial" pitchFamily="-109" charset="0"/>
              </a:rPr>
              <a:t>Tiedje</a:t>
            </a:r>
            <a:r>
              <a:rPr lang="de-DE" sz="2000" dirty="0" smtClean="0">
                <a:solidFill>
                  <a:srgbClr val="003F7D"/>
                </a:solidFill>
                <a:latin typeface="Linotype Syntax Com Regular" pitchFamily="34" charset="0"/>
                <a:ea typeface="Arial" pitchFamily="-109" charset="0"/>
                <a:cs typeface="Arial" pitchFamily="-109" charset="0"/>
              </a:rPr>
              <a:t> (880 3111)</a:t>
            </a:r>
          </a:p>
          <a:p>
            <a:pPr>
              <a:lnSpc>
                <a:spcPct val="130000"/>
              </a:lnSpc>
              <a:spcAft>
                <a:spcPts val="600"/>
              </a:spcAft>
            </a:pPr>
            <a:r>
              <a:rPr lang="de-DE" sz="2000" dirty="0" smtClean="0">
                <a:solidFill>
                  <a:srgbClr val="003F7D"/>
                </a:solidFill>
                <a:latin typeface="Linotype Syntax Com Regular" pitchFamily="34" charset="0"/>
                <a:ea typeface="Arial" pitchFamily="-109" charset="0"/>
                <a:cs typeface="Arial" pitchFamily="-109" charset="0"/>
              </a:rPr>
              <a:t>Email: </a:t>
            </a:r>
            <a:r>
              <a:rPr lang="de-DE" sz="2000" dirty="0" smtClean="0">
                <a:solidFill>
                  <a:srgbClr val="003F7D"/>
                </a:solidFill>
                <a:latin typeface="Linotype Syntax Com Regular" pitchFamily="34" charset="0"/>
                <a:ea typeface="Arial" pitchFamily="-109" charset="0"/>
                <a:cs typeface="Arial" pitchFamily="-109" charset="0"/>
                <a:hlinkClick r:id="rId2"/>
              </a:rPr>
              <a:t>koeller@ipn.uni-kiel.de</a:t>
            </a:r>
            <a:r>
              <a:rPr lang="de-DE" sz="2000" dirty="0" smtClean="0">
                <a:solidFill>
                  <a:srgbClr val="003F7D"/>
                </a:solidFill>
                <a:latin typeface="Linotype Syntax Com Regular" pitchFamily="34" charset="0"/>
                <a:ea typeface="Arial" pitchFamily="-109" charset="0"/>
                <a:cs typeface="Arial" pitchFamily="-109" charset="0"/>
              </a:rPr>
              <a:t>, </a:t>
            </a:r>
            <a:r>
              <a:rPr lang="de-DE" sz="2000" dirty="0" smtClean="0">
                <a:solidFill>
                  <a:srgbClr val="003F7D"/>
                </a:solidFill>
                <a:latin typeface="Linotype Syntax Com Regular" pitchFamily="34" charset="0"/>
                <a:ea typeface="Arial" pitchFamily="-109" charset="0"/>
                <a:cs typeface="Arial" pitchFamily="-109" charset="0"/>
                <a:hlinkClick r:id="rId3"/>
              </a:rPr>
              <a:t>hellmann@ipn.uni-kiel.de</a:t>
            </a:r>
            <a:r>
              <a:rPr lang="de-DE" sz="2000" dirty="0" smtClean="0">
                <a:solidFill>
                  <a:srgbClr val="003F7D"/>
                </a:solidFill>
                <a:latin typeface="Linotype Syntax Com Regular" pitchFamily="34" charset="0"/>
                <a:ea typeface="Arial" pitchFamily="-109" charset="0"/>
                <a:cs typeface="Arial" pitchFamily="-109" charset="0"/>
              </a:rPr>
              <a:t>, </a:t>
            </a:r>
            <a:r>
              <a:rPr lang="de-DE" sz="2000" dirty="0" smtClean="0">
                <a:solidFill>
                  <a:srgbClr val="003F7D"/>
                </a:solidFill>
                <a:latin typeface="Linotype Syntax Com Regular" pitchFamily="34" charset="0"/>
                <a:ea typeface="Arial" pitchFamily="-109" charset="0"/>
                <a:cs typeface="Arial" pitchFamily="-109" charset="0"/>
                <a:hlinkClick r:id="rId4"/>
              </a:rPr>
              <a:t>ftiedje@ipn.uni-kiel.de</a:t>
            </a:r>
            <a:endParaRPr lang="de-DE" sz="2000" dirty="0" smtClean="0">
              <a:solidFill>
                <a:srgbClr val="003F7D"/>
              </a:solidFill>
              <a:latin typeface="Linotype Syntax Com Regular" pitchFamily="34" charset="0"/>
              <a:ea typeface="Arial" pitchFamily="-109" charset="0"/>
              <a:cs typeface="Arial" pitchFamily="-109" charset="0"/>
            </a:endParaRPr>
          </a:p>
          <a:p>
            <a:pPr>
              <a:lnSpc>
                <a:spcPct val="130000"/>
              </a:lnSpc>
              <a:spcAft>
                <a:spcPts val="600"/>
              </a:spcAft>
            </a:pPr>
            <a:endParaRPr lang="de-DE" sz="2000" dirty="0" smtClean="0">
              <a:solidFill>
                <a:srgbClr val="003F7D"/>
              </a:solidFill>
              <a:latin typeface="Linotype Syntax Com Regular" pitchFamily="34" charset="0"/>
              <a:ea typeface="Arial" pitchFamily="-109" charset="0"/>
              <a:cs typeface="Arial" pitchFamily="-109" charset="0"/>
            </a:endParaRPr>
          </a:p>
          <a:p>
            <a:pPr>
              <a:lnSpc>
                <a:spcPct val="130000"/>
              </a:lnSpc>
              <a:spcAft>
                <a:spcPts val="600"/>
              </a:spcAft>
            </a:pPr>
            <a:r>
              <a:rPr lang="de-DE" sz="2000" dirty="0" smtClean="0">
                <a:solidFill>
                  <a:srgbClr val="003F7D"/>
                </a:solidFill>
                <a:latin typeface="Linotype Syntax Com Regular" pitchFamily="34" charset="0"/>
                <a:ea typeface="Arial" pitchFamily="-109" charset="0"/>
                <a:cs typeface="Arial" pitchFamily="-109" charset="0"/>
              </a:rPr>
              <a:t>Sprechstunde: n. V.</a:t>
            </a:r>
            <a:r>
              <a:rPr lang="de-DE" sz="2000" dirty="0" smtClean="0">
                <a:solidFill>
                  <a:srgbClr val="000090"/>
                </a:solidFill>
                <a:latin typeface="Linotype Syntax Com Regular" pitchFamily="-109" charset="0"/>
                <a:ea typeface="Arial" pitchFamily="-109" charset="0"/>
                <a:cs typeface="Arial" pitchFamily="-109" charset="0"/>
              </a:rPr>
              <a:t/>
            </a:r>
            <a:br>
              <a:rPr lang="de-DE" sz="2000" dirty="0" smtClean="0">
                <a:solidFill>
                  <a:srgbClr val="000090"/>
                </a:solidFill>
                <a:latin typeface="Linotype Syntax Com Regular" pitchFamily="-109" charset="0"/>
                <a:ea typeface="Arial" pitchFamily="-109" charset="0"/>
                <a:cs typeface="Arial" pitchFamily="-109" charset="0"/>
              </a:rPr>
            </a:br>
            <a:r>
              <a:rPr lang="de-DE" sz="2000" dirty="0">
                <a:solidFill>
                  <a:srgbClr val="000090"/>
                </a:solidFill>
                <a:latin typeface="Linotype Syntax Com Regular" pitchFamily="-109" charset="0"/>
                <a:ea typeface="Arial" pitchFamily="-109" charset="0"/>
                <a:cs typeface="Arial" pitchFamily="-109" charset="0"/>
              </a:rPr>
              <a:t/>
            </a:r>
            <a:br>
              <a:rPr lang="de-DE" sz="2000" dirty="0">
                <a:solidFill>
                  <a:srgbClr val="000090"/>
                </a:solidFill>
                <a:latin typeface="Linotype Syntax Com Regular" pitchFamily="-109" charset="0"/>
                <a:ea typeface="Arial" pitchFamily="-109" charset="0"/>
                <a:cs typeface="Arial" pitchFamily="-109" charset="0"/>
              </a:rPr>
            </a:br>
            <a:r>
              <a:rPr lang="de-DE" sz="2000" dirty="0">
                <a:solidFill>
                  <a:srgbClr val="000090"/>
                </a:solidFill>
                <a:latin typeface="Linotype Syntax Com Regular" pitchFamily="-109" charset="0"/>
                <a:ea typeface="Arial" pitchFamily="-109" charset="0"/>
                <a:cs typeface="Arial" pitchFamily="-109" charset="0"/>
              </a:rPr>
              <a:t>	</a:t>
            </a:r>
            <a:br>
              <a:rPr lang="de-DE" sz="2000" dirty="0">
                <a:solidFill>
                  <a:srgbClr val="000090"/>
                </a:solidFill>
                <a:latin typeface="Linotype Syntax Com Regular" pitchFamily="-109" charset="0"/>
                <a:ea typeface="Arial" pitchFamily="-109" charset="0"/>
                <a:cs typeface="Arial" pitchFamily="-109" charset="0"/>
              </a:rPr>
            </a:br>
            <a:r>
              <a:rPr lang="de-DE" sz="2000" dirty="0">
                <a:solidFill>
                  <a:srgbClr val="000090"/>
                </a:solidFill>
                <a:latin typeface="Linotype Syntax Com Regular" pitchFamily="-109" charset="0"/>
                <a:ea typeface="Arial" pitchFamily="-109" charset="0"/>
                <a:cs typeface="Arial" pitchFamily="-109" charset="0"/>
              </a:rPr>
              <a:t>	</a:t>
            </a:r>
          </a:p>
        </p:txBody>
      </p:sp>
      <p:sp>
        <p:nvSpPr>
          <p:cNvPr id="11" name="Rechteck 9"/>
          <p:cNvSpPr>
            <a:spLocks noChangeArrowheads="1"/>
          </p:cNvSpPr>
          <p:nvPr/>
        </p:nvSpPr>
        <p:spPr bwMode="auto">
          <a:xfrm>
            <a:off x="914400" y="533400"/>
            <a:ext cx="1437462" cy="523220"/>
          </a:xfrm>
          <a:prstGeom prst="rect">
            <a:avLst/>
          </a:prstGeom>
          <a:noFill/>
          <a:ln w="9525">
            <a:noFill/>
            <a:miter lim="800000"/>
            <a:headEnd/>
            <a:tailEnd/>
          </a:ln>
        </p:spPr>
        <p:txBody>
          <a:bodyPr wrap="none">
            <a:prstTxWarp prst="textNoShape">
              <a:avLst/>
            </a:prstTxWarp>
            <a:spAutoFit/>
          </a:bodyPr>
          <a:lstStyle/>
          <a:p>
            <a:pPr>
              <a:spcBef>
                <a:spcPct val="0"/>
              </a:spcBef>
            </a:pPr>
            <a:r>
              <a:rPr lang="de-DE" sz="2800" dirty="0" smtClean="0">
                <a:solidFill>
                  <a:schemeClr val="tx1">
                    <a:lumMod val="50000"/>
                    <a:lumOff val="50000"/>
                  </a:schemeClr>
                </a:solidFill>
                <a:latin typeface="Linotype Syntax Com Regular" pitchFamily="34" charset="0"/>
                <a:ea typeface="+mj-ea"/>
                <a:cs typeface="+mj-cs"/>
              </a:rPr>
              <a:t>Adresse</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20</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Faktoren, welche die interne Validität </a:t>
            </a:r>
            <a:br>
              <a:rPr lang="de-DE" sz="2800" dirty="0" smtClean="0">
                <a:solidFill>
                  <a:srgbClr val="7F7F7F"/>
                </a:solidFill>
                <a:latin typeface="Linotype Syntax Com Regular" pitchFamily="-65" charset="0"/>
                <a:ea typeface="Arial" pitchFamily="-65" charset="0"/>
                <a:cs typeface="Arial" pitchFamily="-65" charset="0"/>
              </a:rPr>
            </a:br>
            <a:r>
              <a:rPr lang="de-DE" sz="2800" dirty="0" smtClean="0">
                <a:solidFill>
                  <a:srgbClr val="7F7F7F"/>
                </a:solidFill>
                <a:latin typeface="Linotype Syntax Com Regular" pitchFamily="-65" charset="0"/>
                <a:ea typeface="Arial" pitchFamily="-65" charset="0"/>
                <a:cs typeface="Arial" pitchFamily="-65" charset="0"/>
              </a:rPr>
              <a:t>senken (Rost, 2005)</a:t>
            </a:r>
            <a:endParaRPr lang="de-DE" sz="2800" dirty="0">
              <a:solidFill>
                <a:srgbClr val="7F7F7F"/>
              </a:solidFill>
              <a:latin typeface="Linotype Syntax Com Regular" pitchFamily="-65" charset="0"/>
              <a:ea typeface="Arial" pitchFamily="-65" charset="0"/>
              <a:cs typeface="Arial" pitchFamily="-65" charset="0"/>
            </a:endParaRPr>
          </a:p>
        </p:txBody>
      </p:sp>
      <p:sp>
        <p:nvSpPr>
          <p:cNvPr id="8" name="Text Box 8"/>
          <p:cNvSpPr txBox="1">
            <a:spLocks noChangeArrowheads="1"/>
          </p:cNvSpPr>
          <p:nvPr/>
        </p:nvSpPr>
        <p:spPr bwMode="auto">
          <a:xfrm>
            <a:off x="539750" y="1295400"/>
            <a:ext cx="7994650" cy="4686300"/>
          </a:xfrm>
          <a:prstGeom prst="rect">
            <a:avLst/>
          </a:prstGeom>
          <a:noFill/>
          <a:ln w="9525">
            <a:noFill/>
            <a:miter lim="800000"/>
            <a:headEnd/>
            <a:tailEnd/>
          </a:ln>
        </p:spPr>
        <p:txBody>
          <a:bodyPr wrap="square">
            <a:prstTxWarp prst="textNoShape">
              <a:avLst/>
            </a:prstTxWarp>
            <a:spAutoFit/>
          </a:bodyPr>
          <a:lstStyle/>
          <a:p>
            <a:pPr marL="363538" indent="-363538">
              <a:lnSpc>
                <a:spcPct val="120000"/>
              </a:lnSpc>
              <a:spcBef>
                <a:spcPct val="35000"/>
              </a:spcBef>
              <a:buFont typeface="Wingdings" pitchFamily="-109" charset="2"/>
              <a:buChar char="§"/>
            </a:pPr>
            <a:r>
              <a:rPr lang="de-DE" sz="2000" b="1" i="1" dirty="0">
                <a:solidFill>
                  <a:srgbClr val="254061"/>
                </a:solidFill>
                <a:latin typeface="Linotype Syntax Com Regular"/>
                <a:cs typeface="Linotype Syntax Com Regular"/>
              </a:rPr>
              <a:t>Testungseffekte</a:t>
            </a:r>
            <a:r>
              <a:rPr lang="de-DE" sz="2000" dirty="0">
                <a:solidFill>
                  <a:srgbClr val="254061"/>
                </a:solidFill>
                <a:latin typeface="Linotype Syntax Com Regular"/>
                <a:cs typeface="Linotype Syntax Com Regular"/>
              </a:rPr>
              <a:t>: treten in experimentellen Studien mit Messwiederholung auf, in denen die AV mehrmals gemessen wird (beispielsweise vor und nach dem Treatment) und die Vortestung allein einen Effekt auf die spätere Messung, z. B. in Form von Übungseffekten, hat.  </a:t>
            </a:r>
          </a:p>
          <a:p>
            <a:pPr marL="363538" indent="-363538">
              <a:lnSpc>
                <a:spcPct val="120000"/>
              </a:lnSpc>
              <a:spcBef>
                <a:spcPct val="35000"/>
              </a:spcBef>
              <a:buFont typeface="Wingdings" pitchFamily="-109" charset="2"/>
              <a:buChar char="§"/>
            </a:pPr>
            <a:r>
              <a:rPr lang="de-DE" sz="2000" b="1" i="1" dirty="0">
                <a:solidFill>
                  <a:srgbClr val="254061"/>
                </a:solidFill>
                <a:latin typeface="Linotype Syntax Com Regular"/>
                <a:cs typeface="Linotype Syntax Com Regular"/>
              </a:rPr>
              <a:t>Instrumentierungseffekte:</a:t>
            </a:r>
            <a:r>
              <a:rPr lang="de-DE" sz="2000" dirty="0">
                <a:solidFill>
                  <a:srgbClr val="254061"/>
                </a:solidFill>
                <a:latin typeface="Linotype Syntax Com Regular"/>
                <a:cs typeface="Linotype Syntax Com Regular"/>
              </a:rPr>
              <a:t> Instrumente messen in unterschiedlichen Populationen unterschiedliches.</a:t>
            </a:r>
          </a:p>
          <a:p>
            <a:pPr marL="363538" indent="-363538">
              <a:lnSpc>
                <a:spcPct val="120000"/>
              </a:lnSpc>
              <a:spcBef>
                <a:spcPct val="35000"/>
              </a:spcBef>
              <a:buFont typeface="Wingdings" pitchFamily="-109" charset="2"/>
              <a:buChar char="§"/>
            </a:pPr>
            <a:r>
              <a:rPr lang="de-DE" sz="2000" b="1" i="1" dirty="0">
                <a:solidFill>
                  <a:srgbClr val="254061"/>
                </a:solidFill>
                <a:latin typeface="Linotype Syntax Com Regular"/>
                <a:cs typeface="Linotype Syntax Com Regular"/>
              </a:rPr>
              <a:t>Differenzielle Stichprobenmortalität</a:t>
            </a:r>
            <a:r>
              <a:rPr lang="de-DE" sz="2000" dirty="0">
                <a:solidFill>
                  <a:srgbClr val="254061"/>
                </a:solidFill>
                <a:latin typeface="Linotype Syntax Com Regular"/>
                <a:cs typeface="Linotype Syntax Com Regular"/>
              </a:rPr>
              <a:t>: Vorstellbar ist in diesem Zusammenhang eine Trainingsstudie mit mehreren Messzeitpunkten, in der im Laufe der Zeit viele Probanden aus der Kontrollgruppe ausfallen, weil sie sich andernorts Trainingsmöglichkeiten verschaffen. </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21</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Das Problem der externen Validität von Experimenten</a:t>
            </a:r>
            <a:endParaRPr lang="de-DE" sz="2800" dirty="0">
              <a:solidFill>
                <a:srgbClr val="7F7F7F"/>
              </a:solidFill>
              <a:latin typeface="Linotype Syntax Com Regular" pitchFamily="-65" charset="0"/>
              <a:ea typeface="Arial" pitchFamily="-65" charset="0"/>
              <a:cs typeface="Arial" pitchFamily="-65" charset="0"/>
            </a:endParaRPr>
          </a:p>
        </p:txBody>
      </p:sp>
      <p:sp>
        <p:nvSpPr>
          <p:cNvPr id="9" name="Text Box 8"/>
          <p:cNvSpPr txBox="1">
            <a:spLocks noChangeArrowheads="1"/>
          </p:cNvSpPr>
          <p:nvPr/>
        </p:nvSpPr>
        <p:spPr bwMode="auto">
          <a:xfrm>
            <a:off x="539750" y="1752600"/>
            <a:ext cx="8280400" cy="2513509"/>
          </a:xfrm>
          <a:prstGeom prst="rect">
            <a:avLst/>
          </a:prstGeom>
          <a:noFill/>
          <a:ln w="9525">
            <a:noFill/>
            <a:miter lim="800000"/>
            <a:headEnd/>
            <a:tailEnd/>
          </a:ln>
        </p:spPr>
        <p:txBody>
          <a:bodyPr>
            <a:prstTxWarp prst="textNoShape">
              <a:avLst/>
            </a:prstTxWarp>
            <a:spAutoFit/>
          </a:bodyPr>
          <a:lstStyle/>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Laborbedingungen haben oft nichts mit den realen Bedingung im Feld zu tun</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Kontrolle von Personvariablen lässt Generalisierung auf alle relevanten Personengruppen fraglich erscheinen.</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Gelten die gefundenen Ursache-Wirkungs-Zusammenhänge auch in natürlichen Lernumwelten und bei anderen </a:t>
            </a:r>
            <a:r>
              <a:rPr lang="de-DE" sz="2000" dirty="0" smtClean="0">
                <a:solidFill>
                  <a:srgbClr val="254061"/>
                </a:solidFill>
                <a:latin typeface="Linotype Syntax Com Regular"/>
                <a:cs typeface="Linotype Syntax Com Regular"/>
              </a:rPr>
              <a:t>Personengruppen</a:t>
            </a:r>
            <a:r>
              <a:rPr lang="de-DE" sz="2000" dirty="0">
                <a:solidFill>
                  <a:srgbClr val="254061"/>
                </a:solidFill>
                <a:latin typeface="Linotype Syntax Com Regular"/>
                <a:cs typeface="Linotype Syntax Com Regular"/>
              </a:rPr>
              <a:t>? </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22</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Faktoren, welche die externe Validität </a:t>
            </a:r>
            <a:br>
              <a:rPr lang="de-DE" sz="2800" dirty="0" smtClean="0">
                <a:solidFill>
                  <a:srgbClr val="7F7F7F"/>
                </a:solidFill>
                <a:latin typeface="Linotype Syntax Com Regular" pitchFamily="-65" charset="0"/>
                <a:ea typeface="Arial" pitchFamily="-65" charset="0"/>
                <a:cs typeface="Arial" pitchFamily="-65" charset="0"/>
              </a:rPr>
            </a:br>
            <a:r>
              <a:rPr lang="de-DE" sz="2800" dirty="0" smtClean="0">
                <a:solidFill>
                  <a:srgbClr val="7F7F7F"/>
                </a:solidFill>
                <a:latin typeface="Linotype Syntax Com Regular" pitchFamily="-65" charset="0"/>
                <a:ea typeface="Arial" pitchFamily="-65" charset="0"/>
                <a:cs typeface="Arial" pitchFamily="-65" charset="0"/>
              </a:rPr>
              <a:t>von Experimenten senken</a:t>
            </a:r>
            <a:endParaRPr lang="de-DE" sz="2800" dirty="0">
              <a:solidFill>
                <a:srgbClr val="7F7F7F"/>
              </a:solidFill>
              <a:latin typeface="Linotype Syntax Com Regular" pitchFamily="-65" charset="0"/>
              <a:ea typeface="Arial" pitchFamily="-65" charset="0"/>
              <a:cs typeface="Arial" pitchFamily="-65" charset="0"/>
            </a:endParaRPr>
          </a:p>
        </p:txBody>
      </p:sp>
      <p:sp>
        <p:nvSpPr>
          <p:cNvPr id="7" name="Text Box 8"/>
          <p:cNvSpPr txBox="1">
            <a:spLocks noChangeArrowheads="1"/>
          </p:cNvSpPr>
          <p:nvPr/>
        </p:nvSpPr>
        <p:spPr bwMode="auto">
          <a:xfrm>
            <a:off x="539750" y="1600200"/>
            <a:ext cx="7994650" cy="4360168"/>
          </a:xfrm>
          <a:prstGeom prst="rect">
            <a:avLst/>
          </a:prstGeom>
          <a:noFill/>
          <a:ln w="9525">
            <a:noFill/>
            <a:miter lim="800000"/>
            <a:headEnd/>
            <a:tailEnd/>
          </a:ln>
        </p:spPr>
        <p:txBody>
          <a:bodyPr wrap="square">
            <a:prstTxWarp prst="textNoShape">
              <a:avLst/>
            </a:prstTxWarp>
            <a:spAutoFit/>
          </a:bodyPr>
          <a:lstStyle/>
          <a:p>
            <a:pPr marL="363538" indent="-363538">
              <a:lnSpc>
                <a:spcPct val="120000"/>
              </a:lnSpc>
              <a:spcBef>
                <a:spcPct val="35000"/>
              </a:spcBef>
              <a:buFont typeface="Wingdings" pitchFamily="-109" charset="2"/>
              <a:buChar char="§"/>
            </a:pPr>
            <a:r>
              <a:rPr lang="de-DE" sz="2000" b="1" i="1" dirty="0">
                <a:solidFill>
                  <a:srgbClr val="254061"/>
                </a:solidFill>
                <a:latin typeface="Linotype Syntax Com Regular"/>
                <a:cs typeface="Linotype Syntax Com Regular"/>
              </a:rPr>
              <a:t>Reaktivität</a:t>
            </a:r>
            <a:r>
              <a:rPr lang="de-DE" sz="2000" dirty="0">
                <a:solidFill>
                  <a:srgbClr val="254061"/>
                </a:solidFill>
                <a:latin typeface="Linotype Syntax Com Regular"/>
                <a:cs typeface="Linotype Syntax Com Regular"/>
              </a:rPr>
              <a:t>: Untersuchungsteilnehmer haben Vermutungen über den Gegenstand der Untersuchung und wollen sich entsprechend verhalten. </a:t>
            </a:r>
          </a:p>
          <a:p>
            <a:pPr marL="363538" indent="-363538">
              <a:lnSpc>
                <a:spcPct val="120000"/>
              </a:lnSpc>
              <a:spcBef>
                <a:spcPct val="35000"/>
              </a:spcBef>
              <a:buFont typeface="Wingdings" pitchFamily="-109" charset="2"/>
              <a:buChar char="§"/>
            </a:pPr>
            <a:r>
              <a:rPr lang="de-DE" sz="2000" b="1" i="1" dirty="0">
                <a:solidFill>
                  <a:srgbClr val="254061"/>
                </a:solidFill>
                <a:latin typeface="Linotype Syntax Com Regular"/>
                <a:cs typeface="Linotype Syntax Com Regular"/>
              </a:rPr>
              <a:t>Interaktionen (Wechselwirkungen) von </a:t>
            </a:r>
            <a:r>
              <a:rPr lang="de-DE" sz="2000" b="1" i="1" dirty="0" smtClean="0">
                <a:solidFill>
                  <a:srgbClr val="254061"/>
                </a:solidFill>
                <a:latin typeface="Linotype Syntax Com Regular"/>
                <a:cs typeface="Linotype Syntax Com Regular"/>
              </a:rPr>
              <a:t>Auswahlfaktoren </a:t>
            </a:r>
            <a:r>
              <a:rPr lang="de-DE" sz="2000" b="1" i="1" dirty="0">
                <a:solidFill>
                  <a:srgbClr val="254061"/>
                </a:solidFill>
                <a:latin typeface="Linotype Syntax Com Regular"/>
                <a:cs typeface="Linotype Syntax Com Regular"/>
              </a:rPr>
              <a:t>und experimentellen Variablen:</a:t>
            </a:r>
            <a:r>
              <a:rPr lang="de-DE" sz="2000" dirty="0">
                <a:solidFill>
                  <a:srgbClr val="254061"/>
                </a:solidFill>
                <a:latin typeface="Linotype Syntax Com Regular"/>
                <a:cs typeface="Linotype Syntax Com Regular"/>
              </a:rPr>
              <a:t> Ein Treatment wirkt nur in der ausgewählten Stichprobe. Ein Lesetraining steigert möglicherweise nur bei Mädchen, nicht aber bei Jungen die Lesekompetenz. </a:t>
            </a:r>
          </a:p>
          <a:p>
            <a:pPr marL="363538" indent="-363538">
              <a:lnSpc>
                <a:spcPct val="120000"/>
              </a:lnSpc>
              <a:spcBef>
                <a:spcPct val="35000"/>
              </a:spcBef>
              <a:buFont typeface="Wingdings" pitchFamily="-109" charset="2"/>
              <a:buChar char="§"/>
            </a:pPr>
            <a:r>
              <a:rPr lang="de-DE" sz="2000" b="1" i="1" dirty="0" err="1">
                <a:solidFill>
                  <a:srgbClr val="254061"/>
                </a:solidFill>
                <a:latin typeface="Linotype Syntax Com Regular"/>
                <a:cs typeface="Linotype Syntax Com Regular"/>
              </a:rPr>
              <a:t>Konfundierung</a:t>
            </a:r>
            <a:r>
              <a:rPr lang="de-DE" sz="2000" b="1" i="1" dirty="0">
                <a:solidFill>
                  <a:srgbClr val="254061"/>
                </a:solidFill>
                <a:latin typeface="Linotype Syntax Com Regular"/>
                <a:cs typeface="Linotype Syntax Com Regular"/>
              </a:rPr>
              <a:t> (Vermischung) von Effekten</a:t>
            </a:r>
            <a:r>
              <a:rPr lang="de-DE" sz="2000" dirty="0">
                <a:solidFill>
                  <a:srgbClr val="254061"/>
                </a:solidFill>
                <a:latin typeface="Linotype Syntax Com Regular"/>
                <a:cs typeface="Linotype Syntax Com Regular"/>
              </a:rPr>
              <a:t>: Mehrere UVs wirken in einer Gruppe simultan auf die AV, man weiß aber nicht, welche der UVs den eigentlichen Effekt bewirkt hat.  </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23</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523220"/>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Quasi-experimentelle Untersuchungen</a:t>
            </a:r>
            <a:endParaRPr lang="de-DE" sz="2800" dirty="0">
              <a:solidFill>
                <a:srgbClr val="7F7F7F"/>
              </a:solidFill>
              <a:latin typeface="Linotype Syntax Com Regular" pitchFamily="-65" charset="0"/>
              <a:ea typeface="Arial" pitchFamily="-65" charset="0"/>
              <a:cs typeface="Arial" pitchFamily="-65" charset="0"/>
            </a:endParaRPr>
          </a:p>
        </p:txBody>
      </p:sp>
      <p:sp>
        <p:nvSpPr>
          <p:cNvPr id="8" name="Text Box 8"/>
          <p:cNvSpPr txBox="1">
            <a:spLocks noChangeArrowheads="1"/>
          </p:cNvSpPr>
          <p:nvPr/>
        </p:nvSpPr>
        <p:spPr bwMode="auto">
          <a:xfrm>
            <a:off x="381000" y="1143000"/>
            <a:ext cx="8280400" cy="4142673"/>
          </a:xfrm>
          <a:prstGeom prst="rect">
            <a:avLst/>
          </a:prstGeom>
          <a:noFill/>
          <a:ln w="9525">
            <a:noFill/>
            <a:miter lim="800000"/>
            <a:headEnd/>
            <a:tailEnd/>
          </a:ln>
        </p:spPr>
        <p:txBody>
          <a:bodyPr>
            <a:prstTxWarp prst="textNoShape">
              <a:avLst/>
            </a:prstTxWarp>
            <a:spAutoFit/>
          </a:bodyPr>
          <a:lstStyle/>
          <a:p>
            <a:pPr marL="363538" indent="-363538">
              <a:spcBef>
                <a:spcPct val="20000"/>
              </a:spcBef>
              <a:buFont typeface="Wingdings" pitchFamily="-109" charset="2"/>
              <a:buChar char="§"/>
            </a:pPr>
            <a:r>
              <a:rPr lang="de-DE" sz="2000" b="1" i="1" dirty="0">
                <a:solidFill>
                  <a:schemeClr val="tx2">
                    <a:lumMod val="50000"/>
                  </a:schemeClr>
                </a:solidFill>
                <a:latin typeface="Linotype Syntax Com Regular"/>
                <a:cs typeface="Linotype Syntax Com Regular"/>
              </a:rPr>
              <a:t>Ausgangsproblem</a:t>
            </a:r>
            <a:r>
              <a:rPr lang="de-DE" sz="2000" i="1" dirty="0">
                <a:solidFill>
                  <a:schemeClr val="tx2">
                    <a:lumMod val="50000"/>
                  </a:schemeClr>
                </a:solidFill>
                <a:latin typeface="Linotype Syntax Com Regular"/>
                <a:cs typeface="Linotype Syntax Com Regular"/>
              </a:rPr>
              <a:t>: </a:t>
            </a:r>
            <a:r>
              <a:rPr lang="de-DE" sz="2000" dirty="0">
                <a:solidFill>
                  <a:schemeClr val="tx2">
                    <a:lumMod val="50000"/>
                  </a:schemeClr>
                </a:solidFill>
                <a:latin typeface="Linotype Syntax Com Regular"/>
                <a:cs typeface="Linotype Syntax Com Regular"/>
              </a:rPr>
              <a:t>Oftmals ist es unmöglich, in </a:t>
            </a:r>
            <a:r>
              <a:rPr lang="de-DE" sz="2000" dirty="0" smtClean="0">
                <a:solidFill>
                  <a:schemeClr val="tx2">
                    <a:lumMod val="50000"/>
                  </a:schemeClr>
                </a:solidFill>
                <a:latin typeface="Linotype Syntax Com Regular"/>
                <a:cs typeface="Linotype Syntax Com Regular"/>
              </a:rPr>
              <a:t>Experimenten </a:t>
            </a:r>
            <a:r>
              <a:rPr lang="de-DE" sz="2000" dirty="0">
                <a:solidFill>
                  <a:schemeClr val="tx2">
                    <a:lumMod val="50000"/>
                  </a:schemeClr>
                </a:solidFill>
                <a:latin typeface="Linotype Syntax Com Regular"/>
                <a:cs typeface="Linotype Syntax Com Regular"/>
              </a:rPr>
              <a:t>Personen per Zufall unterschiedlichen </a:t>
            </a:r>
            <a:r>
              <a:rPr lang="de-DE" sz="2000" i="1" dirty="0">
                <a:solidFill>
                  <a:schemeClr val="tx2">
                    <a:lumMod val="50000"/>
                  </a:schemeClr>
                </a:solidFill>
                <a:latin typeface="Linotype Syntax Com Regular"/>
                <a:cs typeface="Linotype Syntax Com Regular"/>
              </a:rPr>
              <a:t>Treatments</a:t>
            </a:r>
            <a:r>
              <a:rPr lang="de-DE" sz="2000" dirty="0">
                <a:solidFill>
                  <a:schemeClr val="tx2">
                    <a:lumMod val="50000"/>
                  </a:schemeClr>
                </a:solidFill>
                <a:latin typeface="Linotype Syntax Com Regular"/>
                <a:cs typeface="Linotype Syntax Com Regular"/>
              </a:rPr>
              <a:t> zuzuweisen. Will man beispielsweise Unterrichtsmethode A mit Unterrichtsmethode B und C vergleichen, können kaum die Schüler einer Klasse per Zufall auf die drei Methoden verteilt werden, vielmehr wird oftmals Klasse 1 mit A unterrichtet, Klasse 2 mit B und Klasse 3 mit C.</a:t>
            </a:r>
          </a:p>
          <a:p>
            <a:pPr marL="363538" indent="-363538">
              <a:spcBef>
                <a:spcPct val="40000"/>
              </a:spcBef>
              <a:buFont typeface="Wingdings" pitchFamily="-109" charset="2"/>
              <a:buChar char="§"/>
            </a:pPr>
            <a:r>
              <a:rPr lang="de-DE" sz="2000" b="1" i="1" dirty="0">
                <a:solidFill>
                  <a:schemeClr val="tx2">
                    <a:lumMod val="50000"/>
                  </a:schemeClr>
                </a:solidFill>
                <a:latin typeface="Linotype Syntax Com Regular"/>
                <a:cs typeface="Linotype Syntax Com Regular"/>
              </a:rPr>
              <a:t>Gefahren:</a:t>
            </a:r>
            <a:r>
              <a:rPr lang="de-DE" sz="2000" b="1" dirty="0">
                <a:solidFill>
                  <a:schemeClr val="tx2">
                    <a:lumMod val="50000"/>
                  </a:schemeClr>
                </a:solidFill>
                <a:latin typeface="Linotype Syntax Com Regular"/>
                <a:cs typeface="Linotype Syntax Com Regular"/>
              </a:rPr>
              <a:t> </a:t>
            </a:r>
          </a:p>
          <a:p>
            <a:pPr marL="801688" lvl="1" indent="-258763">
              <a:spcBef>
                <a:spcPct val="20000"/>
              </a:spcBef>
              <a:buFontTx/>
              <a:buChar char="-"/>
            </a:pPr>
            <a:r>
              <a:rPr lang="de-DE" sz="1800" dirty="0">
                <a:solidFill>
                  <a:schemeClr val="tx2">
                    <a:lumMod val="50000"/>
                  </a:schemeClr>
                </a:solidFill>
                <a:latin typeface="Linotype Syntax Com Regular"/>
                <a:cs typeface="Linotype Syntax Com Regular"/>
              </a:rPr>
              <a:t>Die Klassen können sich bereits </a:t>
            </a:r>
            <a:r>
              <a:rPr lang="de-DE" sz="1800" dirty="0" err="1">
                <a:solidFill>
                  <a:schemeClr val="tx2">
                    <a:lumMod val="50000"/>
                  </a:schemeClr>
                </a:solidFill>
                <a:latin typeface="Linotype Syntax Com Regular"/>
                <a:cs typeface="Linotype Syntax Com Regular"/>
              </a:rPr>
              <a:t>prä-experimentell</a:t>
            </a:r>
            <a:r>
              <a:rPr lang="de-DE" sz="1800" dirty="0">
                <a:solidFill>
                  <a:schemeClr val="tx2">
                    <a:lumMod val="50000"/>
                  </a:schemeClr>
                </a:solidFill>
                <a:latin typeface="Linotype Syntax Com Regular"/>
                <a:cs typeface="Linotype Syntax Com Regular"/>
              </a:rPr>
              <a:t> hinsichtlich der abhängigen Variablen unterscheiden (Entgegenwirken durch ein Vortest-Nachtest-Design).</a:t>
            </a:r>
          </a:p>
          <a:p>
            <a:pPr marL="801688" lvl="1" indent="-258763">
              <a:spcBef>
                <a:spcPct val="20000"/>
              </a:spcBef>
              <a:buFontTx/>
              <a:buChar char="-"/>
            </a:pPr>
            <a:r>
              <a:rPr lang="de-DE" sz="1800" dirty="0">
                <a:solidFill>
                  <a:schemeClr val="tx2">
                    <a:lumMod val="50000"/>
                  </a:schemeClr>
                </a:solidFill>
                <a:latin typeface="Linotype Syntax Com Regular"/>
                <a:cs typeface="Linotype Syntax Com Regular"/>
              </a:rPr>
              <a:t>Die Klassen können sich hinsichtlich anderer Merkmale </a:t>
            </a:r>
            <a:r>
              <a:rPr lang="de-DE" sz="1800" dirty="0" smtClean="0">
                <a:solidFill>
                  <a:schemeClr val="tx2">
                    <a:lumMod val="50000"/>
                  </a:schemeClr>
                </a:solidFill>
                <a:latin typeface="Linotype Syntax Com Regular"/>
                <a:cs typeface="Linotype Syntax Com Regular"/>
              </a:rPr>
              <a:t>unterscheiden</a:t>
            </a:r>
            <a:r>
              <a:rPr lang="de-DE" sz="1800" dirty="0">
                <a:solidFill>
                  <a:schemeClr val="tx2">
                    <a:lumMod val="50000"/>
                  </a:schemeClr>
                </a:solidFill>
                <a:latin typeface="Linotype Syntax Com Regular"/>
                <a:cs typeface="Linotype Syntax Com Regular"/>
              </a:rPr>
              <a:t>, welche die Wirksamkeit unterschiedlicher </a:t>
            </a:r>
            <a:r>
              <a:rPr lang="de-DE" sz="1800" dirty="0" smtClean="0">
                <a:solidFill>
                  <a:schemeClr val="tx2">
                    <a:lumMod val="50000"/>
                  </a:schemeClr>
                </a:solidFill>
                <a:latin typeface="Linotype Syntax Com Regular"/>
                <a:cs typeface="Linotype Syntax Com Regular"/>
              </a:rPr>
              <a:t>Treatments </a:t>
            </a:r>
            <a:r>
              <a:rPr lang="de-DE" sz="1800" dirty="0">
                <a:solidFill>
                  <a:schemeClr val="tx2">
                    <a:lumMod val="50000"/>
                  </a:schemeClr>
                </a:solidFill>
                <a:latin typeface="Linotype Syntax Com Regular"/>
                <a:cs typeface="Linotype Syntax Com Regular"/>
              </a:rPr>
              <a:t>unterdrücken (Erhebung möglichst vieler zusätzlicher Störvariablen)</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02256" y="234381"/>
            <a:ext cx="6866087" cy="527619"/>
          </a:xfrm>
        </p:spPr>
        <p:txBody>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Weitere Fehlerquellen in Quasi-Experimenten (Cook &amp; Campbell, 1979)</a:t>
            </a:r>
          </a:p>
        </p:txBody>
      </p:sp>
      <p:sp>
        <p:nvSpPr>
          <p:cNvPr id="4" name="Foliennummernplatzhalter 3"/>
          <p:cNvSpPr>
            <a:spLocks noGrp="1"/>
          </p:cNvSpPr>
          <p:nvPr>
            <p:ph type="sldNum" sz="quarter" idx="11"/>
          </p:nvPr>
        </p:nvSpPr>
        <p:spPr/>
        <p:txBody>
          <a:bodyPr/>
          <a:lstStyle/>
          <a:p>
            <a:fld id="{68CF12C0-C955-4FF1-BBC5-43979C8F2227}" type="slidenum">
              <a:rPr lang="de-DE" smtClean="0"/>
              <a:pPr/>
              <a:t>24</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10"/>
          <p:cNvSpPr txBox="1">
            <a:spLocks noChangeArrowheads="1"/>
          </p:cNvSpPr>
          <p:nvPr/>
        </p:nvSpPr>
        <p:spPr bwMode="auto">
          <a:xfrm>
            <a:off x="304800" y="1295400"/>
            <a:ext cx="8302625" cy="4985980"/>
          </a:xfrm>
          <a:prstGeom prst="rect">
            <a:avLst/>
          </a:prstGeom>
          <a:noFill/>
          <a:ln w="9525">
            <a:noFill/>
            <a:miter lim="800000"/>
            <a:headEnd/>
            <a:tailEnd/>
          </a:ln>
        </p:spPr>
        <p:txBody>
          <a:bodyPr>
            <a:prstTxWarp prst="textNoShape">
              <a:avLst/>
            </a:prstTxWarp>
            <a:spAutoFit/>
          </a:bodyPr>
          <a:lstStyle/>
          <a:p>
            <a:pPr marL="290513" indent="-290513">
              <a:spcBef>
                <a:spcPct val="30000"/>
              </a:spcBef>
              <a:buFont typeface="Wingdings" pitchFamily="-109" charset="2"/>
              <a:buChar char="§"/>
            </a:pPr>
            <a:r>
              <a:rPr lang="de-DE" sz="2000" b="1" i="1" dirty="0">
                <a:solidFill>
                  <a:srgbClr val="10253F"/>
                </a:solidFill>
                <a:latin typeface="Linotype Syntax Com Regular"/>
                <a:cs typeface="Linotype Syntax Com Regular"/>
              </a:rPr>
              <a:t>Diffusion oder Imitation des Treatments</a:t>
            </a:r>
            <a:r>
              <a:rPr lang="de-DE" sz="2000" i="1" dirty="0">
                <a:solidFill>
                  <a:srgbClr val="10253F"/>
                </a:solidFill>
                <a:latin typeface="Linotype Syntax Com Regular"/>
                <a:cs typeface="Linotype Syntax Com Regular"/>
              </a:rPr>
              <a:t>:</a:t>
            </a:r>
            <a:r>
              <a:rPr lang="de-DE" sz="2000" dirty="0">
                <a:solidFill>
                  <a:srgbClr val="10253F"/>
                </a:solidFill>
                <a:latin typeface="Linotype Syntax Com Regular"/>
                <a:cs typeface="Linotype Syntax Com Regular"/>
              </a:rPr>
              <a:t> In einer </a:t>
            </a:r>
            <a:r>
              <a:rPr lang="de-DE" sz="2000" dirty="0" smtClean="0">
                <a:solidFill>
                  <a:srgbClr val="10253F"/>
                </a:solidFill>
                <a:latin typeface="Linotype Syntax Com Regular"/>
                <a:cs typeface="Linotype Syntax Com Regular"/>
              </a:rPr>
              <a:t>Kontrollgruppe</a:t>
            </a:r>
            <a:r>
              <a:rPr lang="de-DE" sz="2000" dirty="0">
                <a:solidFill>
                  <a:srgbClr val="10253F"/>
                </a:solidFill>
                <a:latin typeface="Linotype Syntax Com Regular"/>
                <a:cs typeface="Linotype Syntax Com Regular"/>
              </a:rPr>
              <a:t>, die „Wind vom Treatment bekommen hat“, wird dieses Treatment ebenfalls durchgeführt.</a:t>
            </a:r>
          </a:p>
          <a:p>
            <a:pPr marL="290513" indent="-290513">
              <a:spcBef>
                <a:spcPct val="30000"/>
              </a:spcBef>
              <a:buFont typeface="Wingdings" pitchFamily="-109" charset="2"/>
              <a:buChar char="§"/>
            </a:pPr>
            <a:r>
              <a:rPr lang="de-DE" sz="2000" b="1" i="1" dirty="0">
                <a:solidFill>
                  <a:srgbClr val="10253F"/>
                </a:solidFill>
                <a:latin typeface="Linotype Syntax Com Regular"/>
                <a:cs typeface="Linotype Syntax Com Regular"/>
              </a:rPr>
              <a:t>Kompensatorischer Ausgleich des Treatments</a:t>
            </a:r>
            <a:r>
              <a:rPr lang="de-DE" sz="2000" dirty="0">
                <a:solidFill>
                  <a:srgbClr val="10253F"/>
                </a:solidFill>
                <a:latin typeface="Linotype Syntax Com Regular"/>
                <a:cs typeface="Linotype Syntax Com Regular"/>
              </a:rPr>
              <a:t>: Die </a:t>
            </a:r>
            <a:r>
              <a:rPr lang="de-DE" sz="2000" dirty="0" smtClean="0">
                <a:solidFill>
                  <a:srgbClr val="10253F"/>
                </a:solidFill>
                <a:latin typeface="Linotype Syntax Com Regular"/>
                <a:cs typeface="Linotype Syntax Com Regular"/>
              </a:rPr>
              <a:t>Kontrollgruppe </a:t>
            </a:r>
            <a:r>
              <a:rPr lang="de-DE" sz="2000" dirty="0">
                <a:solidFill>
                  <a:srgbClr val="10253F"/>
                </a:solidFill>
                <a:latin typeface="Linotype Syntax Com Regular"/>
                <a:cs typeface="Linotype Syntax Com Regular"/>
              </a:rPr>
              <a:t>wird durch das Lehrerkollegium besonders gefördert, damit sie nicht hinter die Treatment-Gruppe zurück fällt.</a:t>
            </a:r>
          </a:p>
          <a:p>
            <a:pPr marL="290513" indent="-290513">
              <a:spcBef>
                <a:spcPct val="30000"/>
              </a:spcBef>
              <a:buFont typeface="Wingdings" pitchFamily="-109" charset="2"/>
              <a:buChar char="§"/>
            </a:pPr>
            <a:r>
              <a:rPr lang="de-DE" sz="2000" b="1" i="1" dirty="0">
                <a:solidFill>
                  <a:srgbClr val="10253F"/>
                </a:solidFill>
                <a:latin typeface="Linotype Syntax Com Regular"/>
                <a:cs typeface="Linotype Syntax Com Regular"/>
              </a:rPr>
              <a:t>Kompensatorische Anstrengung der Probanden in der Kontrollgruppe</a:t>
            </a:r>
            <a:r>
              <a:rPr lang="de-DE" sz="2000" i="1" dirty="0">
                <a:solidFill>
                  <a:srgbClr val="10253F"/>
                </a:solidFill>
                <a:latin typeface="Linotype Syntax Com Regular"/>
                <a:cs typeface="Linotype Syntax Com Regular"/>
              </a:rPr>
              <a:t>:</a:t>
            </a:r>
            <a:r>
              <a:rPr lang="de-DE" sz="2000" dirty="0">
                <a:solidFill>
                  <a:srgbClr val="10253F"/>
                </a:solidFill>
                <a:latin typeface="Linotype Syntax Com Regular"/>
                <a:cs typeface="Linotype Syntax Com Regular"/>
              </a:rPr>
              <a:t> Schüler der Kontrollgruppe sind verärgert, dass sie vom Treatment ausgeschlossen wurden. Als Trotzreaktion strengen sie sich in den Tests, die den Erfolg des Treatments erfassen sollen, besonders an, so dass die Effekte des Treatments nicht sichtbar werden.</a:t>
            </a:r>
          </a:p>
          <a:p>
            <a:pPr marL="290513" indent="-290513">
              <a:spcBef>
                <a:spcPct val="30000"/>
              </a:spcBef>
              <a:buFont typeface="Wingdings" pitchFamily="-109" charset="2"/>
              <a:buChar char="§"/>
            </a:pPr>
            <a:r>
              <a:rPr lang="de-DE" sz="2000" b="1" i="1" dirty="0">
                <a:solidFill>
                  <a:srgbClr val="10253F"/>
                </a:solidFill>
                <a:latin typeface="Linotype Syntax Com Regular"/>
                <a:cs typeface="Linotype Syntax Com Regular"/>
              </a:rPr>
              <a:t>Negative Reaktion von Probanden</a:t>
            </a:r>
            <a:r>
              <a:rPr lang="de-DE" sz="2000" dirty="0">
                <a:solidFill>
                  <a:srgbClr val="10253F"/>
                </a:solidFill>
                <a:latin typeface="Linotype Syntax Com Regular"/>
                <a:cs typeface="Linotype Syntax Com Regular"/>
              </a:rPr>
              <a:t>: Als Folge des Ausschlusses vom Treatment strengen sich Schüler der Kontrollgruppe überhaupt nicht an.</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02256" y="234381"/>
            <a:ext cx="6866087" cy="527619"/>
          </a:xfrm>
        </p:spPr>
        <p:txBody>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Beispiel für eine </a:t>
            </a:r>
            <a:r>
              <a:rPr lang="de-DE" sz="2800" dirty="0" err="1" smtClean="0">
                <a:solidFill>
                  <a:srgbClr val="7F7F7F"/>
                </a:solidFill>
                <a:latin typeface="Linotype Syntax Com Regular" pitchFamily="-65" charset="0"/>
                <a:ea typeface="Arial" pitchFamily="-65" charset="0"/>
                <a:cs typeface="Arial" pitchFamily="-65" charset="0"/>
              </a:rPr>
              <a:t>quasi-exp</a:t>
            </a:r>
            <a:r>
              <a:rPr lang="de-DE" sz="2800" dirty="0" smtClean="0">
                <a:solidFill>
                  <a:srgbClr val="7F7F7F"/>
                </a:solidFill>
                <a:latin typeface="Linotype Syntax Com Regular" pitchFamily="-65" charset="0"/>
                <a:ea typeface="Arial" pitchFamily="-65" charset="0"/>
                <a:cs typeface="Arial" pitchFamily="-65" charset="0"/>
              </a:rPr>
              <a:t>. Studie</a:t>
            </a:r>
            <a:br>
              <a:rPr lang="de-DE" sz="2800" dirty="0" smtClean="0">
                <a:solidFill>
                  <a:srgbClr val="7F7F7F"/>
                </a:solidFill>
                <a:latin typeface="Linotype Syntax Com Regular" pitchFamily="-65" charset="0"/>
                <a:ea typeface="Arial" pitchFamily="-65" charset="0"/>
                <a:cs typeface="Arial" pitchFamily="-65" charset="0"/>
              </a:rPr>
            </a:br>
            <a:r>
              <a:rPr lang="de-DE" sz="2800" dirty="0" smtClean="0">
                <a:solidFill>
                  <a:srgbClr val="7F7F7F"/>
                </a:solidFill>
                <a:latin typeface="Linotype Syntax Com Regular" pitchFamily="-65" charset="0"/>
                <a:ea typeface="Arial" pitchFamily="-65" charset="0"/>
                <a:cs typeface="Arial" pitchFamily="-65" charset="0"/>
              </a:rPr>
              <a:t>(Krug &amp; </a:t>
            </a:r>
            <a:r>
              <a:rPr lang="de-DE" sz="2800" dirty="0" err="1" smtClean="0">
                <a:solidFill>
                  <a:srgbClr val="7F7F7F"/>
                </a:solidFill>
                <a:latin typeface="Linotype Syntax Com Regular" pitchFamily="-65" charset="0"/>
                <a:ea typeface="Arial" pitchFamily="-65" charset="0"/>
                <a:cs typeface="Arial" pitchFamily="-65" charset="0"/>
              </a:rPr>
              <a:t>Lucybyl</a:t>
            </a:r>
            <a:r>
              <a:rPr lang="de-DE" sz="2800" dirty="0" smtClean="0">
                <a:solidFill>
                  <a:srgbClr val="7F7F7F"/>
                </a:solidFill>
                <a:latin typeface="Linotype Syntax Com Regular" pitchFamily="-65" charset="0"/>
                <a:ea typeface="Arial" pitchFamily="-65" charset="0"/>
                <a:cs typeface="Arial" pitchFamily="-65" charset="0"/>
              </a:rPr>
              <a:t>, 1999)</a:t>
            </a:r>
          </a:p>
        </p:txBody>
      </p:sp>
      <p:sp>
        <p:nvSpPr>
          <p:cNvPr id="4" name="Foliennummernplatzhalter 3"/>
          <p:cNvSpPr>
            <a:spLocks noGrp="1"/>
          </p:cNvSpPr>
          <p:nvPr>
            <p:ph type="sldNum" sz="quarter" idx="11"/>
          </p:nvPr>
        </p:nvSpPr>
        <p:spPr/>
        <p:txBody>
          <a:bodyPr/>
          <a:lstStyle/>
          <a:p>
            <a:fld id="{68CF12C0-C955-4FF1-BBC5-43979C8F2227}" type="slidenum">
              <a:rPr lang="de-DE" smtClean="0"/>
              <a:pPr/>
              <a:t>25</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7" name="Rectangle 9"/>
          <p:cNvSpPr>
            <a:spLocks noChangeArrowheads="1"/>
          </p:cNvSpPr>
          <p:nvPr/>
        </p:nvSpPr>
        <p:spPr bwMode="auto">
          <a:xfrm>
            <a:off x="395288" y="1295400"/>
            <a:ext cx="8280400" cy="5078314"/>
          </a:xfrm>
          <a:prstGeom prst="rect">
            <a:avLst/>
          </a:prstGeom>
          <a:noFill/>
          <a:ln w="9525">
            <a:noFill/>
            <a:miter lim="800000"/>
            <a:headEnd/>
            <a:tailEnd/>
          </a:ln>
        </p:spPr>
        <p:txBody>
          <a:bodyPr anchor="ctr">
            <a:prstTxWarp prst="textNoShape">
              <a:avLst/>
            </a:prstTxWarp>
            <a:spAutoFit/>
          </a:bodyPr>
          <a:lstStyle/>
          <a:p>
            <a:r>
              <a:rPr lang="de-DE" dirty="0">
                <a:solidFill>
                  <a:srgbClr val="10253F"/>
                </a:solidFill>
                <a:latin typeface="Linotype Syntax Com Regular"/>
                <a:cs typeface="Linotype Syntax Com Regular"/>
              </a:rPr>
              <a:t>Die beiden Autoren untersuchten die Rolle der Bezugsnormorientierung von Lehrkräften auf die Unterrichtswahrnehmung, Lernbereitschaft und Leistung von Schülerinnen und Schülern in beruflichen Vollzeitschulen. Berücksichtigt wurden zwei intakte Klassen (21 und 23 angehende Arzthelferinnen) einer Berufsschule im Fach Sozialkunde. Die Schülerinnen hatten alle das gleiche Ausbildungsniveau und wurden von derselben zuvor unbekannten Lehrkraft unterrichtet, so dass die Lerninhalte und die Lehrperson konstant werden konnten. Bei ihren Rückmeldungen verwendete die Lehrkraft über einen Zeitraum von sechs Wochen in der einen Klasse eine individuelle, in der anderen Klasse eine soziale Bezugsnormorientierung. Bei ersterer stand der Lernfortschritt des Individuums im Zentrum der Rückmeldung, bei letzterer der soziale Vergleich mit den Klassenkameraden. Gegenstand der </a:t>
            </a:r>
            <a:r>
              <a:rPr lang="de-DE" dirty="0" err="1">
                <a:solidFill>
                  <a:srgbClr val="10253F"/>
                </a:solidFill>
                <a:latin typeface="Linotype Syntax Com Regular"/>
                <a:cs typeface="Linotype Syntax Com Regular"/>
              </a:rPr>
              <a:t>Unterrichts-stunden</a:t>
            </a:r>
            <a:r>
              <a:rPr lang="de-DE" dirty="0">
                <a:solidFill>
                  <a:srgbClr val="10253F"/>
                </a:solidFill>
                <a:latin typeface="Linotype Syntax Com Regular"/>
                <a:cs typeface="Linotype Syntax Com Regular"/>
              </a:rPr>
              <a:t> waren Drogenmissbrauch, dessen gesundheitlichen Folgen und die Therapie von Drogenabhängigkeiten. Abhängige Variablen waren u. a. das Lehrer-Schüler-Verhältnis in der Klasse, die Mitarbeit, die Unterrichtsgüte sowie der Lernerfolg. Alle Maße wurde jede Woche erhoben. Die Ergebnisse zeigten </a:t>
            </a:r>
            <a:r>
              <a:rPr lang="de-DE" i="1" dirty="0">
                <a:solidFill>
                  <a:srgbClr val="10253F"/>
                </a:solidFill>
                <a:latin typeface="Linotype Syntax Com Regular"/>
                <a:cs typeface="Linotype Syntax Com Regular"/>
              </a:rPr>
              <a:t>cum grano salis</a:t>
            </a:r>
            <a:r>
              <a:rPr lang="de-DE" dirty="0">
                <a:solidFill>
                  <a:srgbClr val="10253F"/>
                </a:solidFill>
                <a:latin typeface="Linotype Syntax Com Regular"/>
                <a:cs typeface="Linotype Syntax Com Regular"/>
              </a:rPr>
              <a:t> für alle </a:t>
            </a:r>
            <a:r>
              <a:rPr lang="de-DE" dirty="0" err="1">
                <a:solidFill>
                  <a:srgbClr val="10253F"/>
                </a:solidFill>
                <a:latin typeface="Linotype Syntax Com Regular"/>
                <a:cs typeface="Linotype Syntax Com Regular"/>
              </a:rPr>
              <a:t>AVs</a:t>
            </a:r>
            <a:r>
              <a:rPr lang="de-DE" dirty="0">
                <a:solidFill>
                  <a:srgbClr val="10253F"/>
                </a:solidFill>
                <a:latin typeface="Linotype Syntax Com Regular"/>
                <a:cs typeface="Linotype Syntax Com Regular"/>
              </a:rPr>
              <a:t> günstigere Verläufe bei individueller Bezugsnormorientierung. </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Nicht-experimentelle Forschung:</a:t>
            </a:r>
            <a:br>
              <a:rPr lang="de-DE" dirty="0" smtClean="0"/>
            </a:br>
            <a:r>
              <a:rPr lang="de-DE" dirty="0" smtClean="0"/>
              <a:t>Korrelationsstudien</a:t>
            </a:r>
            <a:endParaRPr lang="de-DE"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26</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9"/>
          <p:cNvSpPr txBox="1">
            <a:spLocks noChangeArrowheads="1"/>
          </p:cNvSpPr>
          <p:nvPr/>
        </p:nvSpPr>
        <p:spPr bwMode="auto">
          <a:xfrm>
            <a:off x="158750" y="1295400"/>
            <a:ext cx="4365298" cy="461665"/>
          </a:xfrm>
          <a:prstGeom prst="rect">
            <a:avLst/>
          </a:prstGeom>
          <a:noFill/>
          <a:ln w="9525">
            <a:noFill/>
            <a:miter lim="800000"/>
            <a:headEnd/>
            <a:tailEnd/>
          </a:ln>
        </p:spPr>
        <p:txBody>
          <a:bodyPr wrap="none">
            <a:prstTxWarp prst="textNoShape">
              <a:avLst/>
            </a:prstTxWarp>
            <a:spAutoFit/>
          </a:bodyPr>
          <a:lstStyle/>
          <a:p>
            <a:r>
              <a:rPr lang="de-DE" sz="2400" dirty="0">
                <a:solidFill>
                  <a:srgbClr val="10253F"/>
                </a:solidFill>
                <a:latin typeface="Linotype Syntax Com Regular"/>
                <a:cs typeface="Linotype Syntax Com Regular"/>
              </a:rPr>
              <a:t>Exkurs: Korrelationskoeffizient</a:t>
            </a:r>
          </a:p>
        </p:txBody>
      </p:sp>
      <p:sp>
        <p:nvSpPr>
          <p:cNvPr id="7" name="Text Box 10"/>
          <p:cNvSpPr txBox="1">
            <a:spLocks noChangeArrowheads="1"/>
          </p:cNvSpPr>
          <p:nvPr/>
        </p:nvSpPr>
        <p:spPr bwMode="auto">
          <a:xfrm>
            <a:off x="358708" y="1997075"/>
            <a:ext cx="8251892" cy="3990836"/>
          </a:xfrm>
          <a:prstGeom prst="rect">
            <a:avLst/>
          </a:prstGeom>
          <a:noFill/>
          <a:ln w="9525">
            <a:noFill/>
            <a:miter lim="800000"/>
            <a:headEnd/>
            <a:tailEnd/>
          </a:ln>
        </p:spPr>
        <p:txBody>
          <a:bodyPr wrap="square">
            <a:prstTxWarp prst="textNoShape">
              <a:avLst/>
            </a:prstTxWarp>
            <a:spAutoFit/>
          </a:bodyPr>
          <a:lstStyle/>
          <a:p>
            <a:pPr marL="290513" indent="-290513">
              <a:spcBef>
                <a:spcPts val="1008"/>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Der Korrelationskoeffizient </a:t>
            </a:r>
            <a:r>
              <a:rPr lang="de-DE" sz="2000" i="1" dirty="0">
                <a:solidFill>
                  <a:srgbClr val="10253F"/>
                </a:solidFill>
                <a:latin typeface="Linotype Syntax Com Regular"/>
                <a:ea typeface="Times New Roman" pitchFamily="-109" charset="0"/>
                <a:cs typeface="Linotype Syntax Com Regular"/>
              </a:rPr>
              <a:t>r</a:t>
            </a:r>
            <a:r>
              <a:rPr lang="de-DE" sz="2000" dirty="0">
                <a:solidFill>
                  <a:srgbClr val="10253F"/>
                </a:solidFill>
                <a:latin typeface="Linotype Syntax Com Regular"/>
                <a:ea typeface="Times New Roman" pitchFamily="-109" charset="0"/>
                <a:cs typeface="Linotype Syntax Com Regular"/>
              </a:rPr>
              <a:t> drückt die Stärke des linearen Zusammenhangs zwischen zwei Maßen ab.</a:t>
            </a:r>
          </a:p>
          <a:p>
            <a:pPr marL="290513" indent="-290513">
              <a:spcBef>
                <a:spcPts val="1008"/>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Er kann theoretisch zwischen –1 und +1 schwanken.</a:t>
            </a:r>
          </a:p>
          <a:p>
            <a:pPr marL="290513" indent="-290513">
              <a:spcBef>
                <a:spcPts val="1008"/>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Bei einem Zusammenhang von </a:t>
            </a:r>
            <a:r>
              <a:rPr lang="de-DE" sz="2000" i="1" dirty="0">
                <a:solidFill>
                  <a:srgbClr val="10253F"/>
                </a:solidFill>
                <a:latin typeface="Linotype Syntax Com Regular"/>
                <a:ea typeface="Times New Roman" pitchFamily="-109" charset="0"/>
                <a:cs typeface="Linotype Syntax Com Regular"/>
              </a:rPr>
              <a:t>r</a:t>
            </a:r>
            <a:r>
              <a:rPr lang="de-DE" sz="2000" dirty="0">
                <a:solidFill>
                  <a:srgbClr val="10253F"/>
                </a:solidFill>
                <a:latin typeface="Linotype Syntax Com Regular"/>
                <a:ea typeface="Times New Roman" pitchFamily="-109" charset="0"/>
                <a:cs typeface="Linotype Syntax Com Regular"/>
              </a:rPr>
              <a:t> = +1 lässt sich das eine Maß exakt durch das andere vorhersagen, und zwar in dem Sinne, je höher die Werte in Maß A, desto höher auch die Werte in Maß B.</a:t>
            </a:r>
          </a:p>
          <a:p>
            <a:pPr marL="290513" indent="-290513">
              <a:spcBef>
                <a:spcPts val="1008"/>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Ein Koeffizient von </a:t>
            </a:r>
            <a:r>
              <a:rPr lang="de-DE" sz="2000" i="1" dirty="0">
                <a:solidFill>
                  <a:srgbClr val="10253F"/>
                </a:solidFill>
                <a:latin typeface="Linotype Syntax Com Regular"/>
                <a:ea typeface="Times New Roman" pitchFamily="-109" charset="0"/>
                <a:cs typeface="Linotype Syntax Com Regular"/>
              </a:rPr>
              <a:t>r</a:t>
            </a:r>
            <a:r>
              <a:rPr lang="de-DE" sz="2000" dirty="0">
                <a:solidFill>
                  <a:srgbClr val="10253F"/>
                </a:solidFill>
                <a:latin typeface="Linotype Syntax Com Regular"/>
                <a:ea typeface="Times New Roman" pitchFamily="-109" charset="0"/>
                <a:cs typeface="Linotype Syntax Com Regular"/>
              </a:rPr>
              <a:t> = -1 beschreibt ebenfalls einen </a:t>
            </a:r>
            <a:r>
              <a:rPr lang="de-DE" sz="2000" dirty="0" smtClean="0">
                <a:solidFill>
                  <a:srgbClr val="10253F"/>
                </a:solidFill>
                <a:latin typeface="Linotype Syntax Com Regular"/>
                <a:ea typeface="Times New Roman" pitchFamily="-109" charset="0"/>
                <a:cs typeface="Linotype Syntax Com Regular"/>
              </a:rPr>
              <a:t>perfekten </a:t>
            </a:r>
            <a:r>
              <a:rPr lang="de-DE" sz="2000" dirty="0">
                <a:solidFill>
                  <a:srgbClr val="10253F"/>
                </a:solidFill>
                <a:latin typeface="Linotype Syntax Com Regular"/>
                <a:ea typeface="Times New Roman" pitchFamily="-109" charset="0"/>
                <a:cs typeface="Linotype Syntax Com Regular"/>
              </a:rPr>
              <a:t>linearen Zusammenhang, allerdings gehen jetzt mit kleineren Werten auf A größere auf B einher. </a:t>
            </a:r>
          </a:p>
          <a:p>
            <a:pPr marL="290513" indent="-290513">
              <a:spcBef>
                <a:spcPts val="1008"/>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Bei einem Zusammenhang von </a:t>
            </a:r>
            <a:r>
              <a:rPr lang="de-DE" sz="2000" i="1" dirty="0">
                <a:solidFill>
                  <a:srgbClr val="10253F"/>
                </a:solidFill>
                <a:latin typeface="Linotype Syntax Com Regular"/>
                <a:ea typeface="Times New Roman" pitchFamily="-109" charset="0"/>
                <a:cs typeface="Linotype Syntax Com Regular"/>
              </a:rPr>
              <a:t>r</a:t>
            </a:r>
            <a:r>
              <a:rPr lang="de-DE" sz="2000" dirty="0">
                <a:solidFill>
                  <a:srgbClr val="10253F"/>
                </a:solidFill>
                <a:latin typeface="Linotype Syntax Com Regular"/>
                <a:ea typeface="Times New Roman" pitchFamily="-109" charset="0"/>
                <a:cs typeface="Linotype Syntax Com Regular"/>
              </a:rPr>
              <a:t> = 0 sind beide Maße voneinander linear unabhängig. </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02256" y="234381"/>
            <a:ext cx="6866087" cy="527619"/>
          </a:xfrm>
        </p:spPr>
        <p:txBody>
          <a:bodyPr/>
          <a:lstStyle/>
          <a:p>
            <a:r>
              <a:rPr lang="de-DE" dirty="0" smtClean="0"/>
              <a:t>Nicht-experimentelle Forschung:</a:t>
            </a:r>
            <a:br>
              <a:rPr lang="de-DE" dirty="0" smtClean="0"/>
            </a:br>
            <a:r>
              <a:rPr lang="de-DE" dirty="0" smtClean="0"/>
              <a:t>Korrelationsstudien</a:t>
            </a:r>
            <a:endParaRPr lang="de-DE"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27</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8" name="Text Box 10"/>
          <p:cNvSpPr txBox="1">
            <a:spLocks noChangeArrowheads="1"/>
          </p:cNvSpPr>
          <p:nvPr/>
        </p:nvSpPr>
        <p:spPr bwMode="auto">
          <a:xfrm>
            <a:off x="517525" y="1800225"/>
            <a:ext cx="8321675" cy="4411464"/>
          </a:xfrm>
          <a:prstGeom prst="rect">
            <a:avLst/>
          </a:prstGeom>
          <a:noFill/>
          <a:ln w="9525">
            <a:noFill/>
            <a:miter lim="800000"/>
            <a:headEnd/>
            <a:tailEnd/>
          </a:ln>
        </p:spPr>
        <p:txBody>
          <a:bodyPr>
            <a:prstTxWarp prst="textNoShape">
              <a:avLst/>
            </a:prstTxWarp>
            <a:spAutoFit/>
          </a:bodyPr>
          <a:lstStyle/>
          <a:p>
            <a:pPr marL="290513" indent="-290513">
              <a:lnSpc>
                <a:spcPct val="130000"/>
              </a:lnSpc>
              <a:spcBef>
                <a:spcPts val="1320"/>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Man erhebt in einer Stichprobe von Schülerinnen und Schülern mit den entsprechenden Verfahren zwei oder mehr Variablen, z. B. Prüfungsangst und Kompetenzen in Mathematik.</a:t>
            </a:r>
          </a:p>
          <a:p>
            <a:pPr marL="290513" indent="-290513">
              <a:lnSpc>
                <a:spcPct val="130000"/>
              </a:lnSpc>
              <a:spcBef>
                <a:spcPts val="1320"/>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Anschließend wird als Zusammenhangsmaß der </a:t>
            </a:r>
            <a:r>
              <a:rPr lang="de-DE" sz="2000" dirty="0" err="1">
                <a:solidFill>
                  <a:srgbClr val="10253F"/>
                </a:solidFill>
                <a:latin typeface="Linotype Syntax Com Regular"/>
                <a:ea typeface="Times New Roman" pitchFamily="-109" charset="0"/>
                <a:cs typeface="Linotype Syntax Com Regular"/>
              </a:rPr>
              <a:t>Korrelations-koeffizient</a:t>
            </a:r>
            <a:r>
              <a:rPr lang="de-DE" sz="2000" dirty="0">
                <a:solidFill>
                  <a:srgbClr val="10253F"/>
                </a:solidFill>
                <a:latin typeface="Linotype Syntax Com Regular"/>
                <a:ea typeface="Times New Roman" pitchFamily="-109" charset="0"/>
                <a:cs typeface="Linotype Syntax Com Regular"/>
              </a:rPr>
              <a:t> bestimmt.</a:t>
            </a:r>
          </a:p>
          <a:p>
            <a:pPr marL="290513" indent="-290513">
              <a:lnSpc>
                <a:spcPct val="130000"/>
              </a:lnSpc>
              <a:spcBef>
                <a:spcPts val="1320"/>
              </a:spcBef>
              <a:buFont typeface="Wingdings" pitchFamily="-109" charset="2"/>
              <a:buChar char="§"/>
            </a:pPr>
            <a:r>
              <a:rPr lang="de-DE" sz="2000" dirty="0" err="1">
                <a:solidFill>
                  <a:srgbClr val="10253F"/>
                </a:solidFill>
                <a:latin typeface="Linotype Syntax Com Regular"/>
                <a:ea typeface="Times New Roman" pitchFamily="-109" charset="0"/>
                <a:cs typeface="Linotype Syntax Com Regular"/>
              </a:rPr>
              <a:t>Ursache-Wirkung-Relationen</a:t>
            </a:r>
            <a:r>
              <a:rPr lang="de-DE" sz="2000" dirty="0">
                <a:solidFill>
                  <a:srgbClr val="10253F"/>
                </a:solidFill>
                <a:latin typeface="Linotype Syntax Com Regular"/>
                <a:ea typeface="Times New Roman" pitchFamily="-109" charset="0"/>
                <a:cs typeface="Linotype Syntax Com Regular"/>
              </a:rPr>
              <a:t> lassen sich anhand dieses Vorgehens nicht festmachen, d.h. die Korrelation kann dadurch zustande gekommen sein, dass ängstliche Schüler in Leistungssituationen gehemmt sind, aber auch dadurch, dass leistungsschwache Schüler aufgrund ihrer Misserfolge prüfungsängstlicher werden.</a:t>
            </a:r>
          </a:p>
        </p:txBody>
      </p:sp>
      <p:sp>
        <p:nvSpPr>
          <p:cNvPr id="9" name="Text Box 11"/>
          <p:cNvSpPr txBox="1">
            <a:spLocks noChangeArrowheads="1"/>
          </p:cNvSpPr>
          <p:nvPr/>
        </p:nvSpPr>
        <p:spPr bwMode="auto">
          <a:xfrm>
            <a:off x="539750" y="1143000"/>
            <a:ext cx="1337898" cy="461665"/>
          </a:xfrm>
          <a:prstGeom prst="rect">
            <a:avLst/>
          </a:prstGeom>
          <a:noFill/>
          <a:ln w="9525">
            <a:noFill/>
            <a:miter lim="800000"/>
            <a:headEnd/>
            <a:tailEnd/>
          </a:ln>
        </p:spPr>
        <p:txBody>
          <a:bodyPr wrap="none">
            <a:prstTxWarp prst="textNoShape">
              <a:avLst/>
            </a:prstTxWarp>
            <a:spAutoFit/>
          </a:bodyPr>
          <a:lstStyle/>
          <a:p>
            <a:r>
              <a:rPr lang="de-DE" sz="2400" dirty="0">
                <a:solidFill>
                  <a:srgbClr val="10253F"/>
                </a:solidFill>
                <a:latin typeface="Linotype Syntax Com Regular"/>
                <a:cs typeface="Linotype Syntax Com Regular"/>
              </a:rPr>
              <a:t>Beispiel:</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02256" y="234381"/>
            <a:ext cx="6866087" cy="527619"/>
          </a:xfrm>
        </p:spPr>
        <p:txBody>
          <a:bodyPr/>
          <a:lstStyle/>
          <a:p>
            <a:r>
              <a:rPr lang="de-DE" dirty="0" smtClean="0"/>
              <a:t>Nicht-experimentelle Forschung:</a:t>
            </a:r>
            <a:br>
              <a:rPr lang="de-DE" dirty="0" smtClean="0"/>
            </a:br>
            <a:r>
              <a:rPr lang="de-DE" dirty="0" smtClean="0"/>
              <a:t>Probleme von Korrelationsstudien</a:t>
            </a:r>
            <a:endParaRPr lang="de-DE"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28</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1" name="Text Box 10"/>
          <p:cNvSpPr txBox="1">
            <a:spLocks noChangeArrowheads="1"/>
          </p:cNvSpPr>
          <p:nvPr/>
        </p:nvSpPr>
        <p:spPr bwMode="auto">
          <a:xfrm>
            <a:off x="468313" y="1752600"/>
            <a:ext cx="8321675" cy="3123932"/>
          </a:xfrm>
          <a:prstGeom prst="rect">
            <a:avLst/>
          </a:prstGeom>
          <a:noFill/>
          <a:ln w="9525">
            <a:noFill/>
            <a:miter lim="800000"/>
            <a:headEnd/>
            <a:tailEnd/>
          </a:ln>
        </p:spPr>
        <p:txBody>
          <a:bodyPr>
            <a:prstTxWarp prst="textNoShape">
              <a:avLst/>
            </a:prstTxWarp>
            <a:spAutoFit/>
          </a:bodyPr>
          <a:lstStyle/>
          <a:p>
            <a:pPr marL="290513" indent="-290513">
              <a:lnSpc>
                <a:spcPct val="130000"/>
              </a:lnSpc>
              <a:spcBef>
                <a:spcPct val="40000"/>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Korrelationen sind grundsätzlich mehrdeutig.</a:t>
            </a:r>
          </a:p>
          <a:p>
            <a:pPr marL="290513" indent="-290513">
              <a:lnSpc>
                <a:spcPct val="130000"/>
              </a:lnSpc>
              <a:spcBef>
                <a:spcPct val="40000"/>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Offen bleibt, ob Merkmal A Merkmal B beeinflusst, der Wirkmechanismus genau umgekehrt ist oder gar eine wechselseitige Beziehung besteht.</a:t>
            </a:r>
          </a:p>
          <a:p>
            <a:pPr marL="290513" indent="-290513">
              <a:lnSpc>
                <a:spcPct val="130000"/>
              </a:lnSpc>
              <a:spcBef>
                <a:spcPct val="40000"/>
              </a:spcBef>
              <a:buFont typeface="Wingdings" pitchFamily="-109" charset="2"/>
              <a:buChar char="§"/>
            </a:pPr>
            <a:r>
              <a:rPr lang="de-DE" sz="2000" dirty="0">
                <a:solidFill>
                  <a:srgbClr val="10253F"/>
                </a:solidFill>
                <a:latin typeface="Linotype Syntax Com Regular"/>
                <a:ea typeface="Times New Roman" pitchFamily="-109" charset="0"/>
                <a:cs typeface="Linotype Syntax Com Regular"/>
              </a:rPr>
              <a:t>Auch ist denkbar, dass die Korrelation zwischen A und B nur deshalb zustande kommt, weil beide durch ein drittes Merkmal C beeinflusst werden.</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02256" y="234381"/>
            <a:ext cx="6866087" cy="527619"/>
          </a:xfrm>
        </p:spPr>
        <p:txBody>
          <a:bodyPr/>
          <a:lstStyle/>
          <a:p>
            <a:r>
              <a:rPr lang="de-DE" dirty="0" smtClean="0"/>
              <a:t>Nicht-experimentelle Forschung:</a:t>
            </a:r>
            <a:br>
              <a:rPr lang="de-DE" dirty="0" smtClean="0"/>
            </a:br>
            <a:r>
              <a:rPr lang="de-DE" dirty="0" smtClean="0"/>
              <a:t>Probleme von Korrelationsstudien</a:t>
            </a:r>
            <a:endParaRPr lang="de-DE"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29</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9"/>
          <p:cNvSpPr txBox="1">
            <a:spLocks noChangeArrowheads="1"/>
          </p:cNvSpPr>
          <p:nvPr/>
        </p:nvSpPr>
        <p:spPr bwMode="auto">
          <a:xfrm>
            <a:off x="441325" y="1371600"/>
            <a:ext cx="8093075" cy="701675"/>
          </a:xfrm>
          <a:prstGeom prst="rect">
            <a:avLst/>
          </a:prstGeom>
          <a:noFill/>
          <a:ln w="9525">
            <a:noFill/>
            <a:miter lim="800000"/>
            <a:headEnd/>
            <a:tailEnd/>
          </a:ln>
        </p:spPr>
        <p:txBody>
          <a:bodyPr>
            <a:prstTxWarp prst="textNoShape">
              <a:avLst/>
            </a:prstTxWarp>
            <a:spAutoFit/>
          </a:bodyPr>
          <a:lstStyle/>
          <a:p>
            <a:r>
              <a:rPr lang="de-DE" sz="2000" b="1">
                <a:solidFill>
                  <a:srgbClr val="10253F"/>
                </a:solidFill>
                <a:latin typeface="Linotype Syntax Com Regular"/>
                <a:cs typeface="Linotype Syntax Com Regular"/>
              </a:rPr>
              <a:t>Beispiel: Positive Korrelation zwischen Interesse an der Mathematik und Leistungen in der Mathematik</a:t>
            </a:r>
          </a:p>
        </p:txBody>
      </p:sp>
      <p:grpSp>
        <p:nvGrpSpPr>
          <p:cNvPr id="7" name="Group 10"/>
          <p:cNvGrpSpPr>
            <a:grpSpLocks/>
          </p:cNvGrpSpPr>
          <p:nvPr/>
        </p:nvGrpSpPr>
        <p:grpSpPr bwMode="auto">
          <a:xfrm>
            <a:off x="381000" y="2286000"/>
            <a:ext cx="3581400" cy="1447800"/>
            <a:chOff x="240" y="1536"/>
            <a:chExt cx="2256" cy="912"/>
          </a:xfrm>
        </p:grpSpPr>
        <p:sp>
          <p:nvSpPr>
            <p:cNvPr id="8" name="Rectangle 11"/>
            <p:cNvSpPr>
              <a:spLocks noChangeArrowheads="1"/>
            </p:cNvSpPr>
            <p:nvPr/>
          </p:nvSpPr>
          <p:spPr bwMode="auto">
            <a:xfrm>
              <a:off x="336" y="1872"/>
              <a:ext cx="720"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Interesse</a:t>
              </a:r>
            </a:p>
          </p:txBody>
        </p:sp>
        <p:sp>
          <p:nvSpPr>
            <p:cNvPr id="9" name="Rectangle 12"/>
            <p:cNvSpPr>
              <a:spLocks noChangeArrowheads="1"/>
            </p:cNvSpPr>
            <p:nvPr/>
          </p:nvSpPr>
          <p:spPr bwMode="auto">
            <a:xfrm>
              <a:off x="1680" y="1872"/>
              <a:ext cx="720"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Leistung</a:t>
              </a:r>
            </a:p>
          </p:txBody>
        </p:sp>
        <p:sp>
          <p:nvSpPr>
            <p:cNvPr id="10" name="Line 13"/>
            <p:cNvSpPr>
              <a:spLocks noChangeShapeType="1"/>
            </p:cNvSpPr>
            <p:nvPr/>
          </p:nvSpPr>
          <p:spPr bwMode="auto">
            <a:xfrm>
              <a:off x="1056" y="2064"/>
              <a:ext cx="576" cy="0"/>
            </a:xfrm>
            <a:prstGeom prst="line">
              <a:avLst/>
            </a:prstGeom>
            <a:noFill/>
            <a:ln w="25400">
              <a:solidFill>
                <a:srgbClr val="A50021"/>
              </a:solidFill>
              <a:round/>
              <a:headEnd/>
              <a:tailEnd type="stealth" w="lg" len="lg"/>
            </a:ln>
          </p:spPr>
          <p:txBody>
            <a:bodyPr>
              <a:prstTxWarp prst="textNoShape">
                <a:avLst/>
              </a:prstTxWarp>
            </a:bodyPr>
            <a:lstStyle/>
            <a:p>
              <a:endParaRPr lang="de-DE">
                <a:solidFill>
                  <a:srgbClr val="10253F"/>
                </a:solidFill>
                <a:latin typeface="Linotype Syntax Com Regular"/>
                <a:cs typeface="Linotype Syntax Com Regular"/>
              </a:endParaRPr>
            </a:p>
          </p:txBody>
        </p:sp>
        <p:sp>
          <p:nvSpPr>
            <p:cNvPr id="12" name="Text Box 14"/>
            <p:cNvSpPr txBox="1">
              <a:spLocks noChangeArrowheads="1"/>
            </p:cNvSpPr>
            <p:nvPr/>
          </p:nvSpPr>
          <p:spPr bwMode="auto">
            <a:xfrm>
              <a:off x="962" y="1562"/>
              <a:ext cx="795" cy="252"/>
            </a:xfrm>
            <a:prstGeom prst="rect">
              <a:avLst/>
            </a:prstGeom>
            <a:noFill/>
            <a:ln w="9525">
              <a:noFill/>
              <a:miter lim="800000"/>
              <a:headEnd/>
              <a:tailEnd/>
            </a:ln>
          </p:spPr>
          <p:txBody>
            <a:bodyPr wrap="none">
              <a:prstTxWarp prst="textNoShape">
                <a:avLst/>
              </a:prstTxWarp>
              <a:spAutoFit/>
            </a:bodyPr>
            <a:lstStyle/>
            <a:p>
              <a:r>
                <a:rPr lang="de-DE" sz="2000" b="1">
                  <a:solidFill>
                    <a:srgbClr val="10253F"/>
                  </a:solidFill>
                  <a:latin typeface="Linotype Syntax Com Regular"/>
                  <a:cs typeface="Linotype Syntax Com Regular"/>
                </a:rPr>
                <a:t>Modell 1</a:t>
              </a:r>
            </a:p>
          </p:txBody>
        </p:sp>
        <p:sp>
          <p:nvSpPr>
            <p:cNvPr id="13" name="Rectangle 15"/>
            <p:cNvSpPr>
              <a:spLocks noChangeArrowheads="1"/>
            </p:cNvSpPr>
            <p:nvPr/>
          </p:nvSpPr>
          <p:spPr bwMode="auto">
            <a:xfrm>
              <a:off x="240" y="1536"/>
              <a:ext cx="2256" cy="912"/>
            </a:xfrm>
            <a:prstGeom prst="rect">
              <a:avLst/>
            </a:prstGeom>
            <a:noFill/>
            <a:ln w="19050">
              <a:solidFill>
                <a:srgbClr val="A50021"/>
              </a:solidFill>
              <a:miter lim="800000"/>
              <a:headEnd/>
              <a:tailEnd/>
            </a:ln>
          </p:spPr>
          <p:txBody>
            <a:bodyPr wrap="none" anchor="ctr">
              <a:prstTxWarp prst="textNoShape">
                <a:avLst/>
              </a:prstTxWarp>
            </a:bodyPr>
            <a:lstStyle/>
            <a:p>
              <a:endParaRPr lang="de-DE">
                <a:solidFill>
                  <a:srgbClr val="10253F"/>
                </a:solidFill>
                <a:latin typeface="Linotype Syntax Com Regular"/>
                <a:cs typeface="Linotype Syntax Com Regular"/>
              </a:endParaRPr>
            </a:p>
          </p:txBody>
        </p:sp>
      </p:grpSp>
      <p:grpSp>
        <p:nvGrpSpPr>
          <p:cNvPr id="14" name="Group 16"/>
          <p:cNvGrpSpPr>
            <a:grpSpLocks/>
          </p:cNvGrpSpPr>
          <p:nvPr/>
        </p:nvGrpSpPr>
        <p:grpSpPr bwMode="auto">
          <a:xfrm>
            <a:off x="4648200" y="2286000"/>
            <a:ext cx="3581400" cy="1447800"/>
            <a:chOff x="2928" y="1536"/>
            <a:chExt cx="2256" cy="912"/>
          </a:xfrm>
        </p:grpSpPr>
        <p:sp>
          <p:nvSpPr>
            <p:cNvPr id="15" name="Rectangle 17"/>
            <p:cNvSpPr>
              <a:spLocks noChangeArrowheads="1"/>
            </p:cNvSpPr>
            <p:nvPr/>
          </p:nvSpPr>
          <p:spPr bwMode="auto">
            <a:xfrm>
              <a:off x="3024" y="1872"/>
              <a:ext cx="720"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Interesse</a:t>
              </a:r>
            </a:p>
          </p:txBody>
        </p:sp>
        <p:sp>
          <p:nvSpPr>
            <p:cNvPr id="16" name="Rectangle 18"/>
            <p:cNvSpPr>
              <a:spLocks noChangeArrowheads="1"/>
            </p:cNvSpPr>
            <p:nvPr/>
          </p:nvSpPr>
          <p:spPr bwMode="auto">
            <a:xfrm>
              <a:off x="4368" y="1872"/>
              <a:ext cx="720"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Leistung</a:t>
              </a:r>
            </a:p>
          </p:txBody>
        </p:sp>
        <p:sp>
          <p:nvSpPr>
            <p:cNvPr id="17" name="Line 19"/>
            <p:cNvSpPr>
              <a:spLocks noChangeShapeType="1"/>
            </p:cNvSpPr>
            <p:nvPr/>
          </p:nvSpPr>
          <p:spPr bwMode="auto">
            <a:xfrm>
              <a:off x="3744" y="2064"/>
              <a:ext cx="576" cy="0"/>
            </a:xfrm>
            <a:prstGeom prst="line">
              <a:avLst/>
            </a:prstGeom>
            <a:noFill/>
            <a:ln w="25400">
              <a:solidFill>
                <a:srgbClr val="A50021"/>
              </a:solidFill>
              <a:round/>
              <a:headEnd type="stealth" w="lg" len="lg"/>
              <a:tailEnd type="none" w="lg" len="lg"/>
            </a:ln>
          </p:spPr>
          <p:txBody>
            <a:bodyPr>
              <a:prstTxWarp prst="textNoShape">
                <a:avLst/>
              </a:prstTxWarp>
            </a:bodyPr>
            <a:lstStyle/>
            <a:p>
              <a:endParaRPr lang="de-DE">
                <a:solidFill>
                  <a:srgbClr val="10253F"/>
                </a:solidFill>
                <a:latin typeface="Linotype Syntax Com Regular"/>
                <a:cs typeface="Linotype Syntax Com Regular"/>
              </a:endParaRPr>
            </a:p>
          </p:txBody>
        </p:sp>
        <p:sp>
          <p:nvSpPr>
            <p:cNvPr id="18" name="Text Box 20"/>
            <p:cNvSpPr txBox="1">
              <a:spLocks noChangeArrowheads="1"/>
            </p:cNvSpPr>
            <p:nvPr/>
          </p:nvSpPr>
          <p:spPr bwMode="auto">
            <a:xfrm>
              <a:off x="3650" y="1562"/>
              <a:ext cx="795" cy="252"/>
            </a:xfrm>
            <a:prstGeom prst="rect">
              <a:avLst/>
            </a:prstGeom>
            <a:noFill/>
            <a:ln w="9525">
              <a:noFill/>
              <a:miter lim="800000"/>
              <a:headEnd/>
              <a:tailEnd/>
            </a:ln>
          </p:spPr>
          <p:txBody>
            <a:bodyPr wrap="none">
              <a:prstTxWarp prst="textNoShape">
                <a:avLst/>
              </a:prstTxWarp>
              <a:spAutoFit/>
            </a:bodyPr>
            <a:lstStyle/>
            <a:p>
              <a:r>
                <a:rPr lang="de-DE" sz="2000" b="1">
                  <a:solidFill>
                    <a:srgbClr val="10253F"/>
                  </a:solidFill>
                  <a:latin typeface="Linotype Syntax Com Regular"/>
                  <a:cs typeface="Linotype Syntax Com Regular"/>
                </a:rPr>
                <a:t>Modell 2</a:t>
              </a:r>
            </a:p>
          </p:txBody>
        </p:sp>
        <p:sp>
          <p:nvSpPr>
            <p:cNvPr id="19" name="Rectangle 21"/>
            <p:cNvSpPr>
              <a:spLocks noChangeArrowheads="1"/>
            </p:cNvSpPr>
            <p:nvPr/>
          </p:nvSpPr>
          <p:spPr bwMode="auto">
            <a:xfrm>
              <a:off x="2928" y="1536"/>
              <a:ext cx="2256" cy="912"/>
            </a:xfrm>
            <a:prstGeom prst="rect">
              <a:avLst/>
            </a:prstGeom>
            <a:noFill/>
            <a:ln w="19050">
              <a:solidFill>
                <a:srgbClr val="A50021"/>
              </a:solidFill>
              <a:miter lim="800000"/>
              <a:headEnd/>
              <a:tailEnd/>
            </a:ln>
          </p:spPr>
          <p:txBody>
            <a:bodyPr wrap="none" anchor="ctr">
              <a:prstTxWarp prst="textNoShape">
                <a:avLst/>
              </a:prstTxWarp>
            </a:bodyPr>
            <a:lstStyle/>
            <a:p>
              <a:endParaRPr lang="de-DE">
                <a:solidFill>
                  <a:srgbClr val="10253F"/>
                </a:solidFill>
                <a:latin typeface="Linotype Syntax Com Regular"/>
                <a:cs typeface="Linotype Syntax Com Regular"/>
              </a:endParaRPr>
            </a:p>
          </p:txBody>
        </p:sp>
      </p:grpSp>
      <p:grpSp>
        <p:nvGrpSpPr>
          <p:cNvPr id="20" name="Group 22"/>
          <p:cNvGrpSpPr>
            <a:grpSpLocks/>
          </p:cNvGrpSpPr>
          <p:nvPr/>
        </p:nvGrpSpPr>
        <p:grpSpPr bwMode="auto">
          <a:xfrm>
            <a:off x="381000" y="4038600"/>
            <a:ext cx="3581400" cy="1447800"/>
            <a:chOff x="240" y="2640"/>
            <a:chExt cx="2256" cy="912"/>
          </a:xfrm>
        </p:grpSpPr>
        <p:sp>
          <p:nvSpPr>
            <p:cNvPr id="21" name="Rectangle 23"/>
            <p:cNvSpPr>
              <a:spLocks noChangeArrowheads="1"/>
            </p:cNvSpPr>
            <p:nvPr/>
          </p:nvSpPr>
          <p:spPr bwMode="auto">
            <a:xfrm>
              <a:off x="336" y="2976"/>
              <a:ext cx="720"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Interesse</a:t>
              </a:r>
            </a:p>
          </p:txBody>
        </p:sp>
        <p:sp>
          <p:nvSpPr>
            <p:cNvPr id="22" name="Rectangle 24"/>
            <p:cNvSpPr>
              <a:spLocks noChangeArrowheads="1"/>
            </p:cNvSpPr>
            <p:nvPr/>
          </p:nvSpPr>
          <p:spPr bwMode="auto">
            <a:xfrm>
              <a:off x="1680" y="2976"/>
              <a:ext cx="720"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Leistung</a:t>
              </a:r>
            </a:p>
          </p:txBody>
        </p:sp>
        <p:sp>
          <p:nvSpPr>
            <p:cNvPr id="23" name="Line 25"/>
            <p:cNvSpPr>
              <a:spLocks noChangeShapeType="1"/>
            </p:cNvSpPr>
            <p:nvPr/>
          </p:nvSpPr>
          <p:spPr bwMode="auto">
            <a:xfrm>
              <a:off x="1056" y="3120"/>
              <a:ext cx="576" cy="0"/>
            </a:xfrm>
            <a:prstGeom prst="line">
              <a:avLst/>
            </a:prstGeom>
            <a:noFill/>
            <a:ln w="25400">
              <a:solidFill>
                <a:srgbClr val="A50021"/>
              </a:solidFill>
              <a:round/>
              <a:headEnd/>
              <a:tailEnd type="stealth" w="lg" len="lg"/>
            </a:ln>
          </p:spPr>
          <p:txBody>
            <a:bodyPr>
              <a:prstTxWarp prst="textNoShape">
                <a:avLst/>
              </a:prstTxWarp>
            </a:bodyPr>
            <a:lstStyle/>
            <a:p>
              <a:endParaRPr lang="de-DE">
                <a:solidFill>
                  <a:srgbClr val="10253F"/>
                </a:solidFill>
                <a:latin typeface="Linotype Syntax Com Regular"/>
                <a:cs typeface="Linotype Syntax Com Regular"/>
              </a:endParaRPr>
            </a:p>
          </p:txBody>
        </p:sp>
        <p:sp>
          <p:nvSpPr>
            <p:cNvPr id="24" name="Text Box 26"/>
            <p:cNvSpPr txBox="1">
              <a:spLocks noChangeArrowheads="1"/>
            </p:cNvSpPr>
            <p:nvPr/>
          </p:nvSpPr>
          <p:spPr bwMode="auto">
            <a:xfrm>
              <a:off x="962" y="2666"/>
              <a:ext cx="795" cy="252"/>
            </a:xfrm>
            <a:prstGeom prst="rect">
              <a:avLst/>
            </a:prstGeom>
            <a:noFill/>
            <a:ln w="9525">
              <a:noFill/>
              <a:miter lim="800000"/>
              <a:headEnd/>
              <a:tailEnd/>
            </a:ln>
          </p:spPr>
          <p:txBody>
            <a:bodyPr wrap="none">
              <a:prstTxWarp prst="textNoShape">
                <a:avLst/>
              </a:prstTxWarp>
              <a:spAutoFit/>
            </a:bodyPr>
            <a:lstStyle/>
            <a:p>
              <a:r>
                <a:rPr lang="de-DE" sz="2000" b="1">
                  <a:solidFill>
                    <a:srgbClr val="10253F"/>
                  </a:solidFill>
                  <a:latin typeface="Linotype Syntax Com Regular"/>
                  <a:cs typeface="Linotype Syntax Com Regular"/>
                </a:rPr>
                <a:t>Modell 3</a:t>
              </a:r>
            </a:p>
          </p:txBody>
        </p:sp>
        <p:sp>
          <p:nvSpPr>
            <p:cNvPr id="25" name="Rectangle 27"/>
            <p:cNvSpPr>
              <a:spLocks noChangeArrowheads="1"/>
            </p:cNvSpPr>
            <p:nvPr/>
          </p:nvSpPr>
          <p:spPr bwMode="auto">
            <a:xfrm>
              <a:off x="240" y="2640"/>
              <a:ext cx="2256" cy="912"/>
            </a:xfrm>
            <a:prstGeom prst="rect">
              <a:avLst/>
            </a:prstGeom>
            <a:noFill/>
            <a:ln w="19050">
              <a:solidFill>
                <a:srgbClr val="A50021"/>
              </a:solidFill>
              <a:miter lim="800000"/>
              <a:headEnd/>
              <a:tailEnd/>
            </a:ln>
          </p:spPr>
          <p:txBody>
            <a:bodyPr wrap="none" anchor="ctr">
              <a:prstTxWarp prst="textNoShape">
                <a:avLst/>
              </a:prstTxWarp>
            </a:bodyPr>
            <a:lstStyle/>
            <a:p>
              <a:endParaRPr lang="de-DE">
                <a:solidFill>
                  <a:srgbClr val="10253F"/>
                </a:solidFill>
                <a:latin typeface="Linotype Syntax Com Regular"/>
                <a:cs typeface="Linotype Syntax Com Regular"/>
              </a:endParaRPr>
            </a:p>
          </p:txBody>
        </p:sp>
        <p:sp>
          <p:nvSpPr>
            <p:cNvPr id="26" name="Line 28"/>
            <p:cNvSpPr>
              <a:spLocks noChangeShapeType="1"/>
            </p:cNvSpPr>
            <p:nvPr/>
          </p:nvSpPr>
          <p:spPr bwMode="auto">
            <a:xfrm>
              <a:off x="1069" y="3264"/>
              <a:ext cx="576" cy="0"/>
            </a:xfrm>
            <a:prstGeom prst="line">
              <a:avLst/>
            </a:prstGeom>
            <a:noFill/>
            <a:ln w="25400">
              <a:solidFill>
                <a:srgbClr val="A50021"/>
              </a:solidFill>
              <a:round/>
              <a:headEnd type="stealth" w="lg" len="lg"/>
              <a:tailEnd type="none" w="lg" len="lg"/>
            </a:ln>
          </p:spPr>
          <p:txBody>
            <a:bodyPr>
              <a:prstTxWarp prst="textNoShape">
                <a:avLst/>
              </a:prstTxWarp>
            </a:bodyPr>
            <a:lstStyle/>
            <a:p>
              <a:endParaRPr lang="de-DE">
                <a:solidFill>
                  <a:srgbClr val="10253F"/>
                </a:solidFill>
                <a:latin typeface="Linotype Syntax Com Regular"/>
                <a:cs typeface="Linotype Syntax Com Regular"/>
              </a:endParaRPr>
            </a:p>
          </p:txBody>
        </p:sp>
      </p:grpSp>
      <p:grpSp>
        <p:nvGrpSpPr>
          <p:cNvPr id="27" name="Group 29"/>
          <p:cNvGrpSpPr>
            <a:grpSpLocks/>
          </p:cNvGrpSpPr>
          <p:nvPr/>
        </p:nvGrpSpPr>
        <p:grpSpPr bwMode="auto">
          <a:xfrm>
            <a:off x="4648200" y="3962400"/>
            <a:ext cx="3581400" cy="2362200"/>
            <a:chOff x="2928" y="2592"/>
            <a:chExt cx="2256" cy="1488"/>
          </a:xfrm>
        </p:grpSpPr>
        <p:sp>
          <p:nvSpPr>
            <p:cNvPr id="28" name="Rectangle 30"/>
            <p:cNvSpPr>
              <a:spLocks noChangeArrowheads="1"/>
            </p:cNvSpPr>
            <p:nvPr/>
          </p:nvSpPr>
          <p:spPr bwMode="auto">
            <a:xfrm>
              <a:off x="3024" y="2928"/>
              <a:ext cx="720"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Interesse</a:t>
              </a:r>
            </a:p>
          </p:txBody>
        </p:sp>
        <p:sp>
          <p:nvSpPr>
            <p:cNvPr id="29" name="Rectangle 31"/>
            <p:cNvSpPr>
              <a:spLocks noChangeArrowheads="1"/>
            </p:cNvSpPr>
            <p:nvPr/>
          </p:nvSpPr>
          <p:spPr bwMode="auto">
            <a:xfrm>
              <a:off x="4368" y="2928"/>
              <a:ext cx="720"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Leistung</a:t>
              </a:r>
            </a:p>
          </p:txBody>
        </p:sp>
        <p:sp>
          <p:nvSpPr>
            <p:cNvPr id="30" name="Text Box 32"/>
            <p:cNvSpPr txBox="1">
              <a:spLocks noChangeArrowheads="1"/>
            </p:cNvSpPr>
            <p:nvPr/>
          </p:nvSpPr>
          <p:spPr bwMode="auto">
            <a:xfrm>
              <a:off x="3650" y="2618"/>
              <a:ext cx="803" cy="252"/>
            </a:xfrm>
            <a:prstGeom prst="rect">
              <a:avLst/>
            </a:prstGeom>
            <a:noFill/>
            <a:ln w="9525">
              <a:noFill/>
              <a:miter lim="800000"/>
              <a:headEnd/>
              <a:tailEnd/>
            </a:ln>
          </p:spPr>
          <p:txBody>
            <a:bodyPr wrap="none">
              <a:prstTxWarp prst="textNoShape">
                <a:avLst/>
              </a:prstTxWarp>
              <a:spAutoFit/>
            </a:bodyPr>
            <a:lstStyle/>
            <a:p>
              <a:r>
                <a:rPr lang="de-DE" sz="2000" b="1">
                  <a:solidFill>
                    <a:srgbClr val="10253F"/>
                  </a:solidFill>
                  <a:latin typeface="Linotype Syntax Com Regular"/>
                  <a:cs typeface="Linotype Syntax Com Regular"/>
                </a:rPr>
                <a:t>Modell 4</a:t>
              </a:r>
            </a:p>
          </p:txBody>
        </p:sp>
        <p:sp>
          <p:nvSpPr>
            <p:cNvPr id="31" name="Rectangle 33"/>
            <p:cNvSpPr>
              <a:spLocks noChangeArrowheads="1"/>
            </p:cNvSpPr>
            <p:nvPr/>
          </p:nvSpPr>
          <p:spPr bwMode="auto">
            <a:xfrm>
              <a:off x="2928" y="2592"/>
              <a:ext cx="2256" cy="1488"/>
            </a:xfrm>
            <a:prstGeom prst="rect">
              <a:avLst/>
            </a:prstGeom>
            <a:noFill/>
            <a:ln w="19050">
              <a:solidFill>
                <a:srgbClr val="A50021"/>
              </a:solidFill>
              <a:miter lim="800000"/>
              <a:headEnd/>
              <a:tailEnd/>
            </a:ln>
          </p:spPr>
          <p:txBody>
            <a:bodyPr wrap="none" anchor="ctr">
              <a:prstTxWarp prst="textNoShape">
                <a:avLst/>
              </a:prstTxWarp>
            </a:bodyPr>
            <a:lstStyle/>
            <a:p>
              <a:endParaRPr lang="de-DE">
                <a:solidFill>
                  <a:srgbClr val="10253F"/>
                </a:solidFill>
                <a:latin typeface="Linotype Syntax Com Regular"/>
                <a:cs typeface="Linotype Syntax Com Regular"/>
              </a:endParaRPr>
            </a:p>
          </p:txBody>
        </p:sp>
        <p:sp>
          <p:nvSpPr>
            <p:cNvPr id="32" name="Rectangle 34"/>
            <p:cNvSpPr>
              <a:spLocks noChangeArrowheads="1"/>
            </p:cNvSpPr>
            <p:nvPr/>
          </p:nvSpPr>
          <p:spPr bwMode="auto">
            <a:xfrm>
              <a:off x="3648" y="3600"/>
              <a:ext cx="816" cy="384"/>
            </a:xfrm>
            <a:prstGeom prst="rect">
              <a:avLst/>
            </a:prstGeom>
            <a:solidFill>
              <a:srgbClr val="FFFF00"/>
            </a:solidFill>
            <a:ln w="9525">
              <a:solidFill>
                <a:srgbClr val="A50021"/>
              </a:solidFill>
              <a:miter lim="800000"/>
              <a:headEnd/>
              <a:tailEnd/>
            </a:ln>
          </p:spPr>
          <p:txBody>
            <a:bodyPr wrap="none" anchor="ctr">
              <a:prstTxWarp prst="textNoShape">
                <a:avLst/>
              </a:prstTxWarp>
            </a:bodyPr>
            <a:lstStyle/>
            <a:p>
              <a:pPr algn="ctr"/>
              <a:r>
                <a:rPr lang="de-DE" sz="2000" b="1">
                  <a:solidFill>
                    <a:srgbClr val="10253F"/>
                  </a:solidFill>
                  <a:latin typeface="Linotype Syntax Com Regular"/>
                  <a:cs typeface="Linotype Syntax Com Regular"/>
                </a:rPr>
                <a:t>Familiäre</a:t>
              </a:r>
            </a:p>
            <a:p>
              <a:pPr algn="ctr"/>
              <a:r>
                <a:rPr lang="de-DE" sz="2000" b="1">
                  <a:solidFill>
                    <a:srgbClr val="10253F"/>
                  </a:solidFill>
                  <a:latin typeface="Linotype Syntax Com Regular"/>
                  <a:cs typeface="Linotype Syntax Com Regular"/>
                </a:rPr>
                <a:t>Förderung</a:t>
              </a:r>
            </a:p>
          </p:txBody>
        </p:sp>
        <p:sp>
          <p:nvSpPr>
            <p:cNvPr id="33" name="Line 35"/>
            <p:cNvSpPr>
              <a:spLocks noChangeShapeType="1"/>
            </p:cNvSpPr>
            <p:nvPr/>
          </p:nvSpPr>
          <p:spPr bwMode="auto">
            <a:xfrm flipH="1" flipV="1">
              <a:off x="3552" y="3360"/>
              <a:ext cx="432" cy="240"/>
            </a:xfrm>
            <a:prstGeom prst="line">
              <a:avLst/>
            </a:prstGeom>
            <a:noFill/>
            <a:ln w="25400">
              <a:solidFill>
                <a:srgbClr val="A50021"/>
              </a:solidFill>
              <a:round/>
              <a:headEnd/>
              <a:tailEnd type="stealth" w="lg" len="lg"/>
            </a:ln>
          </p:spPr>
          <p:txBody>
            <a:bodyPr>
              <a:prstTxWarp prst="textNoShape">
                <a:avLst/>
              </a:prstTxWarp>
            </a:bodyPr>
            <a:lstStyle/>
            <a:p>
              <a:endParaRPr lang="de-DE">
                <a:solidFill>
                  <a:srgbClr val="10253F"/>
                </a:solidFill>
                <a:latin typeface="Linotype Syntax Com Regular"/>
                <a:cs typeface="Linotype Syntax Com Regular"/>
              </a:endParaRPr>
            </a:p>
          </p:txBody>
        </p:sp>
        <p:sp>
          <p:nvSpPr>
            <p:cNvPr id="34" name="Line 36"/>
            <p:cNvSpPr>
              <a:spLocks noChangeShapeType="1"/>
            </p:cNvSpPr>
            <p:nvPr/>
          </p:nvSpPr>
          <p:spPr bwMode="auto">
            <a:xfrm flipV="1">
              <a:off x="4080" y="3360"/>
              <a:ext cx="480" cy="240"/>
            </a:xfrm>
            <a:prstGeom prst="line">
              <a:avLst/>
            </a:prstGeom>
            <a:noFill/>
            <a:ln w="25400">
              <a:solidFill>
                <a:srgbClr val="A50021"/>
              </a:solidFill>
              <a:round/>
              <a:headEnd/>
              <a:tailEnd type="stealth" w="lg" len="lg"/>
            </a:ln>
          </p:spPr>
          <p:txBody>
            <a:bodyPr>
              <a:prstTxWarp prst="textNoShape">
                <a:avLst/>
              </a:prstTxWarp>
            </a:bodyPr>
            <a:lstStyle/>
            <a:p>
              <a:endParaRPr lang="de-DE">
                <a:solidFill>
                  <a:srgbClr val="10253F"/>
                </a:solidFill>
                <a:latin typeface="Linotype Syntax Com Regular"/>
                <a:cs typeface="Linotype Syntax Com Regular"/>
              </a:endParaRPr>
            </a:p>
          </p:txBody>
        </p:sp>
      </p:gr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90600" y="116632"/>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charset="0"/>
                <a:ea typeface="Arial" charset="0"/>
                <a:cs typeface="Arial" charset="0"/>
              </a:rPr>
              <a:t>Veranstaltungsplan</a:t>
            </a:r>
            <a:endParaRPr lang="de-DE" sz="2800" dirty="0">
              <a:solidFill>
                <a:srgbClr val="7F7F7F"/>
              </a:solidFill>
              <a:latin typeface="Linotype Syntax Com Regular" charset="0"/>
              <a:ea typeface="Arial" charset="0"/>
              <a:cs typeface="Arial" charset="0"/>
            </a:endParaRPr>
          </a:p>
        </p:txBody>
      </p:sp>
      <p:sp>
        <p:nvSpPr>
          <p:cNvPr id="7" name="Text Box 12"/>
          <p:cNvSpPr txBox="1">
            <a:spLocks noChangeArrowheads="1"/>
          </p:cNvSpPr>
          <p:nvPr/>
        </p:nvSpPr>
        <p:spPr bwMode="auto">
          <a:xfrm>
            <a:off x="609600" y="836712"/>
            <a:ext cx="7634808" cy="5555367"/>
          </a:xfrm>
          <a:prstGeom prst="rect">
            <a:avLst/>
          </a:prstGeom>
          <a:noFill/>
          <a:ln w="9525">
            <a:noFill/>
            <a:miter lim="800000"/>
            <a:headEnd/>
            <a:tailEnd/>
          </a:ln>
        </p:spPr>
        <p:txBody>
          <a:bodyPr wrap="square">
            <a:prstTxWarp prst="textNoShape">
              <a:avLst/>
            </a:prstTxWarp>
            <a:spAutoFit/>
          </a:bodyPr>
          <a:lstStyle/>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14.04.14	Überblick und Einführung; Forschungsmethoden in der empirischen </a:t>
            </a:r>
            <a:r>
              <a:rPr lang="de-DE" sz="2000" dirty="0" err="1" smtClean="0">
                <a:solidFill>
                  <a:schemeClr val="accent1">
                    <a:lumMod val="50000"/>
                  </a:schemeClr>
                </a:solidFill>
                <a:latin typeface="Linotype Syntax Com Regular"/>
                <a:cs typeface="Linotype Syntax Com Regular"/>
              </a:rPr>
              <a:t>Bifo</a:t>
            </a:r>
            <a:r>
              <a:rPr lang="de-DE" sz="2000" dirty="0" smtClean="0">
                <a:solidFill>
                  <a:schemeClr val="accent1">
                    <a:lumMod val="50000"/>
                  </a:schemeClr>
                </a:solidFill>
                <a:latin typeface="Linotype Syntax Com Regular"/>
                <a:cs typeface="Linotype Syntax Com Regular"/>
              </a:rPr>
              <a:t> </a:t>
            </a: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21.04.14	Ostern</a:t>
            </a: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28.04.14	</a:t>
            </a:r>
            <a:r>
              <a:rPr lang="de-DE" sz="2000" dirty="0">
                <a:solidFill>
                  <a:schemeClr val="accent1">
                    <a:lumMod val="50000"/>
                  </a:schemeClr>
                </a:solidFill>
                <a:latin typeface="Linotype Syntax Com Regular"/>
                <a:cs typeface="Linotype Syntax Com Regular"/>
              </a:rPr>
              <a:t>Empirische </a:t>
            </a:r>
            <a:r>
              <a:rPr lang="de-DE" sz="2000" dirty="0" smtClean="0">
                <a:solidFill>
                  <a:schemeClr val="accent1">
                    <a:lumMod val="50000"/>
                  </a:schemeClr>
                </a:solidFill>
                <a:latin typeface="Linotype Syntax Com Regular"/>
                <a:cs typeface="Linotype Syntax Com Regular"/>
              </a:rPr>
              <a:t>Unterrichtsforschung und Rahmenmodelle </a:t>
            </a:r>
            <a:r>
              <a:rPr lang="de-DE" sz="2000" dirty="0">
                <a:solidFill>
                  <a:schemeClr val="accent1">
                    <a:lumMod val="50000"/>
                  </a:schemeClr>
                </a:solidFill>
                <a:latin typeface="Linotype Syntax Com Regular"/>
                <a:cs typeface="Linotype Syntax Com Regular"/>
              </a:rPr>
              <a:t>zu Determinanten von Schulleistungen</a:t>
            </a: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05.05.14	</a:t>
            </a:r>
            <a:r>
              <a:rPr lang="de-DE" sz="2000" dirty="0" err="1">
                <a:solidFill>
                  <a:schemeClr val="accent1">
                    <a:lumMod val="50000"/>
                  </a:schemeClr>
                </a:solidFill>
                <a:latin typeface="Linotype Syntax Com Regular"/>
                <a:cs typeface="Linotype Syntax Com Regular"/>
              </a:rPr>
              <a:t>What</a:t>
            </a:r>
            <a:r>
              <a:rPr lang="de-DE" sz="2000" dirty="0">
                <a:solidFill>
                  <a:schemeClr val="accent1">
                    <a:lumMod val="50000"/>
                  </a:schemeClr>
                </a:solidFill>
                <a:latin typeface="Linotype Syntax Com Regular"/>
                <a:cs typeface="Linotype Syntax Com Regular"/>
              </a:rPr>
              <a:t> </a:t>
            </a:r>
            <a:r>
              <a:rPr lang="de-DE" sz="2000" dirty="0" err="1">
                <a:solidFill>
                  <a:schemeClr val="accent1">
                    <a:lumMod val="50000"/>
                  </a:schemeClr>
                </a:solidFill>
                <a:latin typeface="Linotype Syntax Com Regular"/>
                <a:cs typeface="Linotype Syntax Com Regular"/>
              </a:rPr>
              <a:t>works</a:t>
            </a:r>
            <a:r>
              <a:rPr lang="de-DE" sz="2000" dirty="0">
                <a:solidFill>
                  <a:schemeClr val="accent1">
                    <a:lumMod val="50000"/>
                  </a:schemeClr>
                </a:solidFill>
                <a:latin typeface="Linotype Syntax Com Regular"/>
                <a:cs typeface="Linotype Syntax Com Regular"/>
              </a:rPr>
              <a:t>? Die Synthese von </a:t>
            </a:r>
            <a:r>
              <a:rPr lang="de-DE" sz="2000" dirty="0" smtClean="0">
                <a:solidFill>
                  <a:schemeClr val="accent1">
                    <a:lumMod val="50000"/>
                  </a:schemeClr>
                </a:solidFill>
                <a:latin typeface="Linotype Syntax Com Regular"/>
                <a:cs typeface="Linotype Syntax Com Regular"/>
              </a:rPr>
              <a:t>John Hattie </a:t>
            </a:r>
            <a:r>
              <a:rPr lang="de-DE" sz="2000" dirty="0">
                <a:solidFill>
                  <a:schemeClr val="accent1">
                    <a:lumMod val="50000"/>
                  </a:schemeClr>
                </a:solidFill>
                <a:latin typeface="Linotype Syntax Com Regular"/>
                <a:cs typeface="Linotype Syntax Com Regular"/>
              </a:rPr>
              <a:t>(2009</a:t>
            </a:r>
            <a:r>
              <a:rPr lang="de-DE" sz="2000" dirty="0" smtClean="0">
                <a:solidFill>
                  <a:schemeClr val="accent1">
                    <a:lumMod val="50000"/>
                  </a:schemeClr>
                </a:solidFill>
                <a:latin typeface="Linotype Syntax Com Regular"/>
                <a:cs typeface="Linotype Syntax Com Regular"/>
              </a:rPr>
              <a:t>)</a:t>
            </a:r>
            <a:endParaRPr lang="de-DE" sz="2000" dirty="0">
              <a:solidFill>
                <a:schemeClr val="accent1">
                  <a:lumMod val="50000"/>
                </a:schemeClr>
              </a:solidFill>
              <a:latin typeface="Linotype Syntax Com Regular"/>
              <a:cs typeface="Linotype Syntax Com Regular"/>
            </a:endParaRP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12.05.14	</a:t>
            </a:r>
            <a:r>
              <a:rPr lang="de-DE" sz="2000" dirty="0">
                <a:solidFill>
                  <a:schemeClr val="accent1">
                    <a:lumMod val="50000"/>
                  </a:schemeClr>
                </a:solidFill>
                <a:latin typeface="Linotype Syntax Com Regular"/>
                <a:cs typeface="Linotype Syntax Com Regular"/>
              </a:rPr>
              <a:t>Soziale und migrationsbedingte Disparitäten im </a:t>
            </a:r>
            <a:r>
              <a:rPr lang="de-DE" sz="2000" dirty="0" smtClean="0">
                <a:solidFill>
                  <a:schemeClr val="accent1">
                    <a:lumMod val="50000"/>
                  </a:schemeClr>
                </a:solidFill>
                <a:latin typeface="Linotype Syntax Com Regular"/>
                <a:cs typeface="Linotype Syntax Com Regular"/>
              </a:rPr>
              <a:t>Bildungssystem I</a:t>
            </a:r>
            <a:endParaRPr lang="de-DE" sz="2000" dirty="0">
              <a:solidFill>
                <a:schemeClr val="accent1">
                  <a:lumMod val="50000"/>
                </a:schemeClr>
              </a:solidFill>
              <a:latin typeface="Linotype Syntax Com Regular"/>
              <a:cs typeface="Linotype Syntax Com Regular"/>
            </a:endParaRP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19.05.14</a:t>
            </a:r>
            <a:r>
              <a:rPr lang="de-DE" sz="2000" dirty="0">
                <a:solidFill>
                  <a:schemeClr val="accent1">
                    <a:lumMod val="50000"/>
                  </a:schemeClr>
                </a:solidFill>
                <a:latin typeface="Linotype Syntax Com Regular"/>
                <a:cs typeface="Linotype Syntax Com Regular"/>
              </a:rPr>
              <a:t>	Soziale und migrationsbedingte Disparitäten im </a:t>
            </a:r>
            <a:r>
              <a:rPr lang="de-DE" sz="2000" dirty="0" smtClean="0">
                <a:solidFill>
                  <a:schemeClr val="accent1">
                    <a:lumMod val="50000"/>
                  </a:schemeClr>
                </a:solidFill>
                <a:latin typeface="Linotype Syntax Com Regular"/>
                <a:cs typeface="Linotype Syntax Com Regular"/>
              </a:rPr>
              <a:t>Bildungssystem II</a:t>
            </a:r>
            <a:endParaRPr lang="de-DE" sz="2000" dirty="0">
              <a:solidFill>
                <a:schemeClr val="accent1">
                  <a:lumMod val="50000"/>
                </a:schemeClr>
              </a:solidFill>
              <a:latin typeface="Linotype Syntax Com Regular"/>
              <a:cs typeface="Linotype Syntax Com Regular"/>
            </a:endParaRP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26.05.14	</a:t>
            </a:r>
            <a:r>
              <a:rPr lang="de-DE" sz="2000" dirty="0">
                <a:solidFill>
                  <a:schemeClr val="accent1">
                    <a:lumMod val="50000"/>
                  </a:schemeClr>
                </a:solidFill>
                <a:latin typeface="Linotype Syntax Com Regular"/>
                <a:cs typeface="Linotype Syntax Com Regular"/>
              </a:rPr>
              <a:t>Effekte der Schulform und der Zusammensetzung der Klasse auf schulisches Lernen und schulische Motivation</a:t>
            </a:r>
            <a:endParaRPr lang="de-DE" sz="2000" dirty="0" smtClean="0">
              <a:solidFill>
                <a:schemeClr val="accent1">
                  <a:lumMod val="50000"/>
                </a:schemeClr>
              </a:solidFill>
              <a:latin typeface="Linotype Syntax Com Regular"/>
              <a:cs typeface="Linotype Syntax Com Regular"/>
            </a:endParaRP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02.06.14</a:t>
            </a:r>
            <a:r>
              <a:rPr lang="de-DE" sz="2000" dirty="0">
                <a:solidFill>
                  <a:schemeClr val="accent1">
                    <a:lumMod val="50000"/>
                  </a:schemeClr>
                </a:solidFill>
                <a:latin typeface="Linotype Syntax Com Regular"/>
                <a:cs typeface="Linotype Syntax Com Regular"/>
              </a:rPr>
              <a:t>	Was können Abiturienten? Befunde aus der TOSCA, LAU und LISA-Studie </a:t>
            </a:r>
            <a:r>
              <a:rPr lang="de-DE" sz="2000" dirty="0" smtClean="0">
                <a:solidFill>
                  <a:schemeClr val="accent1">
                    <a:lumMod val="50000"/>
                  </a:schemeClr>
                </a:solidFill>
                <a:latin typeface="Linotype Syntax Com Regular"/>
                <a:cs typeface="Linotype Syntax Com Regular"/>
              </a:rPr>
              <a:t>I</a:t>
            </a:r>
            <a:endParaRPr lang="de-DE" sz="2000" dirty="0">
              <a:solidFill>
                <a:schemeClr val="accent1">
                  <a:lumMod val="50000"/>
                </a:schemeClr>
              </a:solidFill>
              <a:latin typeface="Linotype Syntax Com Regular"/>
              <a:cs typeface="Linotype Syntax Com Regular"/>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02256" y="234381"/>
            <a:ext cx="6866087" cy="527619"/>
          </a:xfrm>
        </p:spPr>
        <p:txBody>
          <a:bodyPr/>
          <a:lstStyle/>
          <a:p>
            <a:r>
              <a:rPr lang="de-DE" dirty="0" smtClean="0"/>
              <a:t>Beispiel für eine Korrelationsstudie:</a:t>
            </a:r>
            <a:br>
              <a:rPr lang="de-DE" dirty="0" smtClean="0"/>
            </a:br>
            <a:r>
              <a:rPr lang="de-DE" dirty="0" err="1" smtClean="0"/>
              <a:t>Baumert</a:t>
            </a:r>
            <a:r>
              <a:rPr lang="de-DE" dirty="0" smtClean="0"/>
              <a:t> &amp; </a:t>
            </a:r>
            <a:r>
              <a:rPr lang="de-DE" dirty="0" err="1" smtClean="0"/>
              <a:t>Schümer</a:t>
            </a:r>
            <a:r>
              <a:rPr lang="de-DE" dirty="0" smtClean="0"/>
              <a:t> (2002)</a:t>
            </a:r>
            <a:endParaRPr lang="de-DE" dirty="0"/>
          </a:p>
        </p:txBody>
      </p:sp>
      <p:sp>
        <p:nvSpPr>
          <p:cNvPr id="35" name="Rectangle 7"/>
          <p:cNvSpPr>
            <a:spLocks noChangeArrowheads="1"/>
          </p:cNvSpPr>
          <p:nvPr/>
        </p:nvSpPr>
        <p:spPr bwMode="auto">
          <a:xfrm>
            <a:off x="395288" y="1752600"/>
            <a:ext cx="8280400" cy="3677930"/>
          </a:xfrm>
          <a:prstGeom prst="rect">
            <a:avLst/>
          </a:prstGeom>
          <a:noFill/>
          <a:ln w="9525">
            <a:noFill/>
            <a:miter lim="800000"/>
            <a:headEnd/>
            <a:tailEnd/>
          </a:ln>
        </p:spPr>
        <p:txBody>
          <a:bodyPr anchor="ctr">
            <a:prstTxWarp prst="textNoShape">
              <a:avLst/>
            </a:prstTxWarp>
            <a:spAutoFit/>
          </a:bodyPr>
          <a:lstStyle/>
          <a:p>
            <a:pPr>
              <a:lnSpc>
                <a:spcPct val="130000"/>
              </a:lnSpc>
            </a:pPr>
            <a:r>
              <a:rPr lang="de-DE" sz="2000" dirty="0">
                <a:solidFill>
                  <a:srgbClr val="10253F"/>
                </a:solidFill>
                <a:latin typeface="Linotype Syntax Com Regular"/>
                <a:cs typeface="Linotype Syntax Com Regular"/>
              </a:rPr>
              <a:t>Die beiden Autoren haben auf der Basis der Daten aus PISA 2000 (Deutsches </a:t>
            </a:r>
            <a:r>
              <a:rPr lang="de-DE" sz="2000" dirty="0" err="1">
                <a:solidFill>
                  <a:srgbClr val="10253F"/>
                </a:solidFill>
                <a:latin typeface="Linotype Syntax Com Regular"/>
                <a:cs typeface="Linotype Syntax Com Regular"/>
              </a:rPr>
              <a:t>PISA-Konsortium</a:t>
            </a:r>
            <a:r>
              <a:rPr lang="de-DE" sz="2000" dirty="0">
                <a:solidFill>
                  <a:srgbClr val="10253F"/>
                </a:solidFill>
                <a:latin typeface="Linotype Syntax Com Regular"/>
                <a:cs typeface="Linotype Syntax Com Regular"/>
              </a:rPr>
              <a:t>, 2001, 2002) den </a:t>
            </a:r>
            <a:r>
              <a:rPr lang="de-DE" sz="2000" dirty="0" smtClean="0">
                <a:solidFill>
                  <a:srgbClr val="10253F"/>
                </a:solidFill>
                <a:latin typeface="Linotype Syntax Com Regular"/>
                <a:cs typeface="Linotype Syntax Com Regular"/>
              </a:rPr>
              <a:t>Zusammenhang </a:t>
            </a:r>
            <a:r>
              <a:rPr lang="de-DE" sz="2000" dirty="0">
                <a:solidFill>
                  <a:srgbClr val="10253F"/>
                </a:solidFill>
                <a:latin typeface="Linotype Syntax Com Regular"/>
                <a:cs typeface="Linotype Syntax Com Regular"/>
              </a:rPr>
              <a:t>zwischen sozialer Herkunft und der Lesekompetenz untersucht. In der nationalen Erweiterung von PISA wurden im Schuljahr 1999/2000 rund 46.000 Schülerinnen und Schüler am Ende der Sekundarstufe I untersucht. </a:t>
            </a:r>
            <a:r>
              <a:rPr lang="de-DE" sz="2000" dirty="0" err="1">
                <a:solidFill>
                  <a:srgbClr val="10253F"/>
                </a:solidFill>
                <a:latin typeface="Linotype Syntax Com Regular"/>
                <a:cs typeface="Linotype Syntax Com Regular"/>
              </a:rPr>
              <a:t>Baumert</a:t>
            </a:r>
            <a:r>
              <a:rPr lang="de-DE" sz="2000" dirty="0">
                <a:solidFill>
                  <a:srgbClr val="10253F"/>
                </a:solidFill>
                <a:latin typeface="Linotype Syntax Com Regular"/>
                <a:cs typeface="Linotype Syntax Com Regular"/>
              </a:rPr>
              <a:t> und </a:t>
            </a:r>
            <a:r>
              <a:rPr lang="de-DE" sz="2000" dirty="0" err="1" smtClean="0">
                <a:solidFill>
                  <a:srgbClr val="10253F"/>
                </a:solidFill>
                <a:latin typeface="Linotype Syntax Com Regular"/>
                <a:cs typeface="Linotype Syntax Com Regular"/>
              </a:rPr>
              <a:t>Schümer</a:t>
            </a:r>
            <a:r>
              <a:rPr lang="de-DE" sz="2000" dirty="0" smtClean="0">
                <a:solidFill>
                  <a:srgbClr val="10253F"/>
                </a:solidFill>
                <a:latin typeface="Linotype Syntax Com Regular"/>
                <a:cs typeface="Linotype Syntax Com Regular"/>
              </a:rPr>
              <a:t> </a:t>
            </a:r>
            <a:r>
              <a:rPr lang="de-DE" sz="2000" dirty="0">
                <a:solidFill>
                  <a:srgbClr val="10253F"/>
                </a:solidFill>
                <a:latin typeface="Linotype Syntax Com Regular"/>
                <a:cs typeface="Linotype Syntax Com Regular"/>
              </a:rPr>
              <a:t>analysierten, wie stark der Zusammenhang zwischen sozialer Herkunft und Lesekompetenz in den verschiedenen Bundesländern ist, und wie die Stärke des Zusammenhangs im internationalen Vergleich zu bewerten ist. </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02256" y="234381"/>
            <a:ext cx="6866087" cy="527619"/>
          </a:xfrm>
        </p:spPr>
        <p:txBody>
          <a:bodyPr/>
          <a:lstStyle/>
          <a:p>
            <a:r>
              <a:rPr lang="de-DE" dirty="0" smtClean="0"/>
              <a:t>Beispiel für eine Korrelationsstudie:</a:t>
            </a:r>
            <a:br>
              <a:rPr lang="de-DE" dirty="0" smtClean="0"/>
            </a:br>
            <a:r>
              <a:rPr lang="de-DE" dirty="0" err="1" smtClean="0"/>
              <a:t>Baumert</a:t>
            </a:r>
            <a:r>
              <a:rPr lang="de-DE" dirty="0" smtClean="0"/>
              <a:t> &amp; </a:t>
            </a:r>
            <a:r>
              <a:rPr lang="de-DE" dirty="0" err="1" smtClean="0"/>
              <a:t>Schümer</a:t>
            </a:r>
            <a:r>
              <a:rPr lang="de-DE" dirty="0" smtClean="0"/>
              <a:t> (2002)</a:t>
            </a:r>
            <a:endParaRPr lang="de-DE" dirty="0"/>
          </a:p>
        </p:txBody>
      </p:sp>
      <p:pic>
        <p:nvPicPr>
          <p:cNvPr id="4" name="Picture 9"/>
          <p:cNvPicPr>
            <a:picLocks noChangeAspect="1" noChangeArrowheads="1"/>
          </p:cNvPicPr>
          <p:nvPr/>
        </p:nvPicPr>
        <p:blipFill>
          <a:blip r:embed="rId2" cstate="print"/>
          <a:srcRect/>
          <a:stretch>
            <a:fillRect/>
          </a:stretch>
        </p:blipFill>
        <p:spPr bwMode="auto">
          <a:xfrm>
            <a:off x="107950" y="1600200"/>
            <a:ext cx="6408738" cy="4754562"/>
          </a:xfrm>
          <a:prstGeom prst="rect">
            <a:avLst/>
          </a:prstGeom>
          <a:noFill/>
          <a:ln w="9525">
            <a:noFill/>
            <a:miter lim="800000"/>
            <a:headEnd/>
            <a:tailEnd/>
          </a:ln>
        </p:spPr>
      </p:pic>
      <p:sp>
        <p:nvSpPr>
          <p:cNvPr id="5" name="Rectangle 10"/>
          <p:cNvSpPr>
            <a:spLocks noChangeArrowheads="1"/>
          </p:cNvSpPr>
          <p:nvPr/>
        </p:nvSpPr>
        <p:spPr bwMode="auto">
          <a:xfrm>
            <a:off x="6516688" y="1916112"/>
            <a:ext cx="2627312" cy="2289175"/>
          </a:xfrm>
          <a:prstGeom prst="rect">
            <a:avLst/>
          </a:prstGeom>
          <a:noFill/>
          <a:ln w="9525">
            <a:noFill/>
            <a:miter lim="800000"/>
            <a:headEnd/>
            <a:tailEnd/>
          </a:ln>
        </p:spPr>
        <p:txBody>
          <a:bodyPr wrap="square" anchor="ctr">
            <a:prstTxWarp prst="textNoShape">
              <a:avLst/>
            </a:prstTxWarp>
            <a:spAutoFit/>
          </a:bodyPr>
          <a:lstStyle/>
          <a:p>
            <a:r>
              <a:rPr lang="de-DE" sz="1800" dirty="0">
                <a:solidFill>
                  <a:srgbClr val="10253F"/>
                </a:solidFill>
                <a:latin typeface="Linotype Syntax Com Regular"/>
                <a:cs typeface="Linotype Syntax Com Regular"/>
              </a:rPr>
              <a:t>Stärke des </a:t>
            </a:r>
            <a:r>
              <a:rPr lang="de-DE" sz="1800" dirty="0" err="1">
                <a:solidFill>
                  <a:srgbClr val="10253F"/>
                </a:solidFill>
                <a:latin typeface="Linotype Syntax Com Regular"/>
                <a:cs typeface="Linotype Syntax Com Regular"/>
              </a:rPr>
              <a:t>Zusam-</a:t>
            </a:r>
            <a:endParaRPr lang="de-DE" sz="1800" dirty="0">
              <a:solidFill>
                <a:srgbClr val="10253F"/>
              </a:solidFill>
              <a:latin typeface="Linotype Syntax Com Regular"/>
              <a:cs typeface="Linotype Syntax Com Regular"/>
            </a:endParaRPr>
          </a:p>
          <a:p>
            <a:r>
              <a:rPr lang="de-DE" sz="1800" dirty="0" err="1">
                <a:solidFill>
                  <a:srgbClr val="10253F"/>
                </a:solidFill>
                <a:latin typeface="Linotype Syntax Com Regular"/>
                <a:cs typeface="Linotype Syntax Com Regular"/>
              </a:rPr>
              <a:t>menhangs</a:t>
            </a:r>
            <a:r>
              <a:rPr lang="de-DE" sz="1800" dirty="0">
                <a:solidFill>
                  <a:srgbClr val="10253F"/>
                </a:solidFill>
                <a:latin typeface="Linotype Syntax Com Regular"/>
                <a:cs typeface="Linotype Syntax Com Regular"/>
              </a:rPr>
              <a:t> zwischen</a:t>
            </a:r>
          </a:p>
          <a:p>
            <a:r>
              <a:rPr lang="de-DE" sz="1800" dirty="0">
                <a:solidFill>
                  <a:srgbClr val="10253F"/>
                </a:solidFill>
                <a:latin typeface="Linotype Syntax Com Regular"/>
                <a:cs typeface="Linotype Syntax Com Regular"/>
              </a:rPr>
              <a:t>sozialer Herkunft </a:t>
            </a:r>
          </a:p>
          <a:p>
            <a:r>
              <a:rPr lang="de-DE" sz="1800" dirty="0">
                <a:solidFill>
                  <a:srgbClr val="10253F"/>
                </a:solidFill>
                <a:latin typeface="Linotype Syntax Com Regular"/>
                <a:cs typeface="Linotype Syntax Com Regular"/>
              </a:rPr>
              <a:t>und Lesekompetenz</a:t>
            </a:r>
          </a:p>
          <a:p>
            <a:r>
              <a:rPr lang="de-DE" sz="1800" dirty="0">
                <a:solidFill>
                  <a:srgbClr val="10253F"/>
                </a:solidFill>
                <a:latin typeface="Linotype Syntax Com Regular"/>
                <a:cs typeface="Linotype Syntax Com Regular"/>
              </a:rPr>
              <a:t>nach Ländern der </a:t>
            </a:r>
          </a:p>
          <a:p>
            <a:r>
              <a:rPr lang="de-DE" sz="1800" dirty="0">
                <a:solidFill>
                  <a:srgbClr val="10253F"/>
                </a:solidFill>
                <a:latin typeface="Linotype Syntax Com Regular"/>
                <a:cs typeface="Linotype Syntax Com Regular"/>
              </a:rPr>
              <a:t>Bundesrepublik und </a:t>
            </a:r>
          </a:p>
          <a:p>
            <a:r>
              <a:rPr lang="de-DE" sz="1800" dirty="0">
                <a:solidFill>
                  <a:srgbClr val="10253F"/>
                </a:solidFill>
                <a:latin typeface="Linotype Syntax Com Regular"/>
                <a:cs typeface="Linotype Syntax Com Regular"/>
              </a:rPr>
              <a:t>ausgewählten OECD-</a:t>
            </a:r>
          </a:p>
          <a:p>
            <a:r>
              <a:rPr lang="de-DE" sz="1800" dirty="0">
                <a:solidFill>
                  <a:srgbClr val="10253F"/>
                </a:solidFill>
                <a:latin typeface="Linotype Syntax Com Regular"/>
                <a:cs typeface="Linotype Syntax Com Regular"/>
              </a:rPr>
              <a:t>Staaten</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Querschnittstudie</a:t>
            </a:r>
            <a:endParaRPr lang="de-DE"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32</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10"/>
          <p:cNvSpPr txBox="1">
            <a:spLocks noChangeArrowheads="1"/>
          </p:cNvSpPr>
          <p:nvPr/>
        </p:nvSpPr>
        <p:spPr bwMode="auto">
          <a:xfrm>
            <a:off x="685800" y="2514600"/>
            <a:ext cx="7869237" cy="2739211"/>
          </a:xfrm>
          <a:prstGeom prst="rect">
            <a:avLst/>
          </a:prstGeom>
          <a:noFill/>
          <a:ln w="9525">
            <a:noFill/>
            <a:miter lim="800000"/>
            <a:headEnd/>
            <a:tailEnd/>
          </a:ln>
        </p:spPr>
        <p:txBody>
          <a:bodyPr>
            <a:prstTxWarp prst="textNoShape">
              <a:avLst/>
            </a:prstTxWarp>
            <a:spAutoFit/>
          </a:bodyPr>
          <a:lstStyle/>
          <a:p>
            <a:pPr>
              <a:lnSpc>
                <a:spcPct val="120000"/>
              </a:lnSpc>
            </a:pPr>
            <a:r>
              <a:rPr lang="de-DE" sz="2400" dirty="0">
                <a:solidFill>
                  <a:schemeClr val="tx2">
                    <a:lumMod val="50000"/>
                  </a:schemeClr>
                </a:solidFill>
                <a:latin typeface="Linotype Syntax Com Regular"/>
                <a:cs typeface="Linotype Syntax Com Regular"/>
              </a:rPr>
              <a:t>Korrelationsstudie, bei der einmalig Daten in </a:t>
            </a:r>
            <a:r>
              <a:rPr lang="de-DE" sz="2400" dirty="0" smtClean="0">
                <a:solidFill>
                  <a:schemeClr val="tx2">
                    <a:lumMod val="50000"/>
                  </a:schemeClr>
                </a:solidFill>
                <a:latin typeface="Linotype Syntax Com Regular"/>
                <a:cs typeface="Linotype Syntax Com Regular"/>
              </a:rPr>
              <a:t>unterschiedlichen </a:t>
            </a:r>
            <a:r>
              <a:rPr lang="de-DE" sz="2400" dirty="0">
                <a:solidFill>
                  <a:schemeClr val="tx2">
                    <a:lumMod val="50000"/>
                  </a:schemeClr>
                </a:solidFill>
                <a:latin typeface="Linotype Syntax Com Regular"/>
                <a:cs typeface="Linotype Syntax Com Regular"/>
              </a:rPr>
              <a:t>Alters- oder Jahrgangsstufen erhoben werden</a:t>
            </a:r>
          </a:p>
          <a:p>
            <a:pPr>
              <a:lnSpc>
                <a:spcPct val="120000"/>
              </a:lnSpc>
            </a:pPr>
            <a:endParaRPr lang="de-DE" sz="2400" dirty="0">
              <a:solidFill>
                <a:schemeClr val="tx2">
                  <a:lumMod val="50000"/>
                </a:schemeClr>
              </a:solidFill>
              <a:latin typeface="Linotype Syntax Com Regular"/>
              <a:cs typeface="Linotype Syntax Com Regular"/>
            </a:endParaRPr>
          </a:p>
          <a:p>
            <a:pPr>
              <a:lnSpc>
                <a:spcPct val="120000"/>
              </a:lnSpc>
            </a:pPr>
            <a:r>
              <a:rPr lang="de-DE" sz="2400" b="1" i="1" dirty="0">
                <a:solidFill>
                  <a:schemeClr val="tx2">
                    <a:lumMod val="50000"/>
                  </a:schemeClr>
                </a:solidFill>
                <a:latin typeface="Linotype Syntax Com Regular"/>
                <a:cs typeface="Linotype Syntax Com Regular"/>
              </a:rPr>
              <a:t>Problem</a:t>
            </a:r>
            <a:r>
              <a:rPr lang="de-DE" sz="2400" dirty="0">
                <a:solidFill>
                  <a:schemeClr val="tx2">
                    <a:lumMod val="50000"/>
                  </a:schemeClr>
                </a:solidFill>
                <a:latin typeface="Linotype Syntax Com Regular"/>
                <a:cs typeface="Linotype Syntax Com Regular"/>
              </a:rPr>
              <a:t>: </a:t>
            </a:r>
            <a:r>
              <a:rPr lang="de-DE" sz="2400" dirty="0" err="1">
                <a:solidFill>
                  <a:schemeClr val="tx2">
                    <a:lumMod val="50000"/>
                  </a:schemeClr>
                </a:solidFill>
                <a:latin typeface="Linotype Syntax Com Regular"/>
                <a:cs typeface="Linotype Syntax Com Regular"/>
              </a:rPr>
              <a:t>Konfundierung</a:t>
            </a:r>
            <a:r>
              <a:rPr lang="de-DE" sz="2400" dirty="0">
                <a:solidFill>
                  <a:schemeClr val="tx2">
                    <a:lumMod val="50000"/>
                  </a:schemeClr>
                </a:solidFill>
                <a:latin typeface="Linotype Syntax Com Regular"/>
                <a:cs typeface="Linotype Syntax Com Regular"/>
              </a:rPr>
              <a:t> von Alters- und Kohorteneffekten</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Nicht-experimentelle Forschung</a:t>
            </a:r>
            <a:br>
              <a:rPr lang="de-DE" dirty="0" smtClean="0"/>
            </a:br>
            <a:r>
              <a:rPr lang="de-DE" dirty="0" smtClean="0"/>
              <a:t>Längsschnittstudien</a:t>
            </a:r>
            <a:endParaRPr lang="de-DE"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33</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10"/>
          <p:cNvSpPr txBox="1">
            <a:spLocks noChangeArrowheads="1"/>
          </p:cNvSpPr>
          <p:nvPr/>
        </p:nvSpPr>
        <p:spPr bwMode="auto">
          <a:xfrm>
            <a:off x="517525" y="1371600"/>
            <a:ext cx="8245475" cy="4555093"/>
          </a:xfrm>
          <a:prstGeom prst="rect">
            <a:avLst/>
          </a:prstGeom>
          <a:noFill/>
          <a:ln w="9525">
            <a:noFill/>
            <a:miter lim="800000"/>
            <a:headEnd/>
            <a:tailEnd/>
          </a:ln>
        </p:spPr>
        <p:txBody>
          <a:bodyPr>
            <a:prstTxWarp prst="textNoShape">
              <a:avLst/>
            </a:prstTxWarp>
            <a:spAutoFit/>
          </a:bodyPr>
          <a:lstStyle/>
          <a:p>
            <a:pPr marL="290513" indent="-290513">
              <a:spcBef>
                <a:spcPts val="900"/>
              </a:spcBef>
              <a:buSzPct val="130000"/>
              <a:buFont typeface="Arial"/>
              <a:buChar char="•"/>
            </a:pPr>
            <a:r>
              <a:rPr lang="de-DE" sz="2000" dirty="0">
                <a:solidFill>
                  <a:srgbClr val="10253F"/>
                </a:solidFill>
                <a:latin typeface="Linotype Syntax Com Regular"/>
                <a:cs typeface="Linotype Syntax Com Regular"/>
              </a:rPr>
              <a:t>Um eine Längsschnittstudie handelt es sich, wenn die gleichen Personen einer Stichprobe in Zeitabständen mehrmals untersucht werden.</a:t>
            </a:r>
          </a:p>
          <a:p>
            <a:pPr marL="290513" indent="-290513">
              <a:spcBef>
                <a:spcPts val="900"/>
              </a:spcBef>
              <a:buSzPct val="130000"/>
              <a:buFont typeface="Arial"/>
              <a:buChar char="•"/>
            </a:pPr>
            <a:r>
              <a:rPr lang="de-DE" sz="2000" dirty="0">
                <a:solidFill>
                  <a:srgbClr val="10253F"/>
                </a:solidFill>
                <a:latin typeface="Linotype Syntax Com Regular"/>
                <a:cs typeface="Linotype Syntax Com Regular"/>
              </a:rPr>
              <a:t>Längsschnittstudien sind immer dann nötig, wenn es </a:t>
            </a:r>
            <a:r>
              <a:rPr lang="de-DE" sz="2000" dirty="0" smtClean="0">
                <a:solidFill>
                  <a:srgbClr val="10253F"/>
                </a:solidFill>
                <a:latin typeface="Linotype Syntax Com Regular"/>
                <a:cs typeface="Linotype Syntax Com Regular"/>
              </a:rPr>
              <a:t>Untersuchern </a:t>
            </a:r>
            <a:r>
              <a:rPr lang="de-DE" sz="2000" dirty="0">
                <a:solidFill>
                  <a:srgbClr val="10253F"/>
                </a:solidFill>
                <a:latin typeface="Linotype Syntax Com Regular"/>
                <a:cs typeface="Linotype Syntax Com Regular"/>
              </a:rPr>
              <a:t>um langfristige Einflüsse oder Veränderungen geht.</a:t>
            </a:r>
          </a:p>
          <a:p>
            <a:pPr marL="290513" indent="-290513">
              <a:spcBef>
                <a:spcPts val="900"/>
              </a:spcBef>
              <a:buSzPct val="130000"/>
              <a:buFont typeface="Arial"/>
              <a:buChar char="•"/>
            </a:pPr>
            <a:r>
              <a:rPr lang="de-DE" sz="2000" dirty="0">
                <a:solidFill>
                  <a:srgbClr val="10253F"/>
                </a:solidFill>
                <a:latin typeface="Linotype Syntax Com Regular"/>
                <a:cs typeface="Linotype Syntax Com Regular"/>
              </a:rPr>
              <a:t>Kausalitätsschlüsse werden durch die zeitliche Vor- und Nachgeordnetheit der untersuchten Variablen möglich.</a:t>
            </a:r>
          </a:p>
          <a:p>
            <a:pPr marL="290513" indent="-290513">
              <a:spcBef>
                <a:spcPts val="900"/>
              </a:spcBef>
              <a:buSzPct val="130000"/>
              <a:buFont typeface="Arial"/>
              <a:buChar char="•"/>
            </a:pPr>
            <a:r>
              <a:rPr lang="de-DE" sz="2000" dirty="0">
                <a:solidFill>
                  <a:srgbClr val="10253F"/>
                </a:solidFill>
                <a:latin typeface="Linotype Syntax Com Regular"/>
                <a:cs typeface="Linotype Syntax Com Regular"/>
              </a:rPr>
              <a:t>Mit Längsschnittstudien lässt sich beispielsweise die Frage beantworten, ob Merkmal A Merkmal B beeinflusst, ob der Einfluss umgekehrt ist oder gar reziprok.</a:t>
            </a:r>
          </a:p>
          <a:p>
            <a:pPr marL="290513" indent="-290513">
              <a:spcBef>
                <a:spcPts val="900"/>
              </a:spcBef>
              <a:buSzPct val="130000"/>
              <a:buFont typeface="Arial"/>
              <a:buChar char="•"/>
            </a:pPr>
            <a:r>
              <a:rPr lang="de-DE" sz="2000" dirty="0">
                <a:solidFill>
                  <a:srgbClr val="10253F"/>
                </a:solidFill>
                <a:latin typeface="Linotype Syntax Com Regular"/>
                <a:cs typeface="Linotype Syntax Com Regular"/>
              </a:rPr>
              <a:t>Längsschnittstudien stellen ohne Frage den Königsweg dar, wenn es um die Beschreibung von Entwicklungsprozessen (beispielsweise der Schulleistungen im </a:t>
            </a:r>
            <a:r>
              <a:rPr lang="de-DE" sz="2000" dirty="0" smtClean="0">
                <a:solidFill>
                  <a:srgbClr val="10253F"/>
                </a:solidFill>
                <a:latin typeface="Linotype Syntax Com Regular"/>
                <a:cs typeface="Linotype Syntax Com Regular"/>
              </a:rPr>
              <a:t>Fremdsprachenunterricht</a:t>
            </a:r>
            <a:r>
              <a:rPr lang="de-DE" sz="2000" dirty="0">
                <a:solidFill>
                  <a:srgbClr val="10253F"/>
                </a:solidFill>
                <a:latin typeface="Linotype Syntax Com Regular"/>
                <a:cs typeface="Linotype Syntax Com Regular"/>
              </a:rPr>
              <a:t>) geht.</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Längsschnittstudien</a:t>
            </a:r>
            <a:endParaRPr lang="de-DE"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34</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Freeform 6"/>
          <p:cNvSpPr>
            <a:spLocks/>
          </p:cNvSpPr>
          <p:nvPr/>
        </p:nvSpPr>
        <p:spPr bwMode="auto">
          <a:xfrm>
            <a:off x="7940675" y="1281113"/>
            <a:ext cx="28575" cy="36512"/>
          </a:xfrm>
          <a:custGeom>
            <a:avLst/>
            <a:gdLst>
              <a:gd name="T0" fmla="*/ 0 w 16"/>
              <a:gd name="T1" fmla="*/ 0 h 16"/>
              <a:gd name="T2" fmla="*/ 14288 w 16"/>
              <a:gd name="T3" fmla="*/ 0 h 16"/>
              <a:gd name="T4" fmla="*/ 14288 w 16"/>
              <a:gd name="T5" fmla="*/ 0 h 16"/>
              <a:gd name="T6" fmla="*/ 14288 w 16"/>
              <a:gd name="T7" fmla="*/ 0 h 16"/>
              <a:gd name="T8" fmla="*/ 14288 w 16"/>
              <a:gd name="T9" fmla="*/ 0 h 16"/>
              <a:gd name="T10" fmla="*/ 28575 w 16"/>
              <a:gd name="T11" fmla="*/ 18256 h 16"/>
              <a:gd name="T12" fmla="*/ 28575 w 16"/>
              <a:gd name="T13" fmla="*/ 18256 h 16"/>
              <a:gd name="T14" fmla="*/ 28575 w 16"/>
              <a:gd name="T15" fmla="*/ 18256 h 16"/>
              <a:gd name="T16" fmla="*/ 28575 w 16"/>
              <a:gd name="T17" fmla="*/ 18256 h 16"/>
              <a:gd name="T18" fmla="*/ 28575 w 16"/>
              <a:gd name="T19" fmla="*/ 36512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16"/>
              <a:gd name="T32" fmla="*/ 16 w 16"/>
              <a:gd name="T33" fmla="*/ 16 h 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16">
                <a:moveTo>
                  <a:pt x="0" y="0"/>
                </a:moveTo>
                <a:lnTo>
                  <a:pt x="8" y="0"/>
                </a:lnTo>
                <a:lnTo>
                  <a:pt x="16" y="8"/>
                </a:lnTo>
                <a:lnTo>
                  <a:pt x="16" y="16"/>
                </a:lnTo>
              </a:path>
            </a:pathLst>
          </a:custGeom>
          <a:solidFill>
            <a:srgbClr val="FFFFCC"/>
          </a:solidFill>
          <a:ln w="25400">
            <a:solidFill>
              <a:srgbClr val="000000"/>
            </a:solidFill>
            <a:round/>
            <a:headEnd/>
            <a:tailEnd/>
          </a:ln>
        </p:spPr>
        <p:txBody>
          <a:bodyPr>
            <a:prstTxWarp prst="textNoShape">
              <a:avLst/>
            </a:prstTxWarp>
          </a:bodyPr>
          <a:lstStyle/>
          <a:p>
            <a:endParaRPr lang="de-DE"/>
          </a:p>
        </p:txBody>
      </p:sp>
      <p:sp>
        <p:nvSpPr>
          <p:cNvPr id="7" name="Text Box 8"/>
          <p:cNvSpPr txBox="1">
            <a:spLocks noChangeArrowheads="1"/>
          </p:cNvSpPr>
          <p:nvPr/>
        </p:nvSpPr>
        <p:spPr bwMode="auto">
          <a:xfrm>
            <a:off x="323850" y="990600"/>
            <a:ext cx="7869238" cy="820738"/>
          </a:xfrm>
          <a:prstGeom prst="rect">
            <a:avLst/>
          </a:prstGeom>
          <a:noFill/>
          <a:ln w="9525">
            <a:noFill/>
            <a:miter lim="800000"/>
            <a:headEnd/>
            <a:tailEnd/>
          </a:ln>
        </p:spPr>
        <p:txBody>
          <a:bodyPr>
            <a:prstTxWarp prst="textNoShape">
              <a:avLst/>
            </a:prstTxWarp>
            <a:spAutoFit/>
          </a:bodyPr>
          <a:lstStyle/>
          <a:p>
            <a:pPr>
              <a:lnSpc>
                <a:spcPct val="120000"/>
              </a:lnSpc>
            </a:pPr>
            <a:r>
              <a:rPr lang="de-DE" sz="2000" dirty="0">
                <a:solidFill>
                  <a:srgbClr val="10253F"/>
                </a:solidFill>
                <a:latin typeface="Linotype Syntax Com Regular"/>
                <a:cs typeface="Linotype Syntax Com Regular"/>
              </a:rPr>
              <a:t>Versetztes Mehrkohorten-Längsschnittdesign zur </a:t>
            </a:r>
            <a:r>
              <a:rPr lang="de-DE" sz="2000" dirty="0" smtClean="0">
                <a:solidFill>
                  <a:srgbClr val="10253F"/>
                </a:solidFill>
                <a:latin typeface="Linotype Syntax Com Regular"/>
                <a:cs typeface="Linotype Syntax Com Regular"/>
              </a:rPr>
              <a:t>Feststellung </a:t>
            </a:r>
            <a:r>
              <a:rPr lang="de-DE" sz="2000" dirty="0">
                <a:solidFill>
                  <a:srgbClr val="10253F"/>
                </a:solidFill>
                <a:latin typeface="Linotype Syntax Com Regular"/>
                <a:cs typeface="Linotype Syntax Com Regular"/>
              </a:rPr>
              <a:t>von Alterseffekten (aus </a:t>
            </a:r>
            <a:r>
              <a:rPr lang="de-DE" sz="2000" dirty="0" err="1">
                <a:solidFill>
                  <a:srgbClr val="10253F"/>
                </a:solidFill>
                <a:latin typeface="Linotype Syntax Com Regular"/>
                <a:cs typeface="Linotype Syntax Com Regular"/>
              </a:rPr>
              <a:t>Bortz</a:t>
            </a:r>
            <a:r>
              <a:rPr lang="de-DE" sz="2000" dirty="0">
                <a:solidFill>
                  <a:srgbClr val="10253F"/>
                </a:solidFill>
                <a:latin typeface="Linotype Syntax Com Regular"/>
                <a:cs typeface="Linotype Syntax Com Regular"/>
              </a:rPr>
              <a:t> &amp; Döring, 2002, S. 565) </a:t>
            </a:r>
          </a:p>
        </p:txBody>
      </p:sp>
      <p:pic>
        <p:nvPicPr>
          <p:cNvPr id="8" name="Picture 9"/>
          <p:cNvPicPr>
            <a:picLocks noChangeAspect="1" noChangeArrowheads="1"/>
          </p:cNvPicPr>
          <p:nvPr/>
        </p:nvPicPr>
        <p:blipFill>
          <a:blip r:embed="rId2" cstate="print"/>
          <a:srcRect/>
          <a:stretch>
            <a:fillRect/>
          </a:stretch>
        </p:blipFill>
        <p:spPr bwMode="auto">
          <a:xfrm>
            <a:off x="1476375" y="2060575"/>
            <a:ext cx="6048375" cy="469741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Probleme von Längsschnittstudien</a:t>
            </a:r>
            <a:endParaRPr lang="de-DE"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35</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10"/>
          <p:cNvSpPr txBox="1">
            <a:spLocks noChangeArrowheads="1"/>
          </p:cNvSpPr>
          <p:nvPr/>
        </p:nvSpPr>
        <p:spPr bwMode="auto">
          <a:xfrm>
            <a:off x="509522" y="1219200"/>
            <a:ext cx="8177278" cy="3647152"/>
          </a:xfrm>
          <a:prstGeom prst="rect">
            <a:avLst/>
          </a:prstGeom>
          <a:noFill/>
          <a:ln w="9525">
            <a:noFill/>
            <a:miter lim="800000"/>
            <a:headEnd/>
            <a:tailEnd/>
          </a:ln>
        </p:spPr>
        <p:txBody>
          <a:bodyPr wrap="square">
            <a:prstTxWarp prst="textNoShape">
              <a:avLst/>
            </a:prstTxWarp>
            <a:spAutoFit/>
          </a:bodyPr>
          <a:lstStyle/>
          <a:p>
            <a:pPr marL="290513" indent="-290513">
              <a:lnSpc>
                <a:spcPct val="130000"/>
              </a:lnSpc>
              <a:spcBef>
                <a:spcPts val="1200"/>
              </a:spcBef>
              <a:buFont typeface="Arial"/>
              <a:buChar char="•"/>
            </a:pPr>
            <a:r>
              <a:rPr lang="de-DE" sz="2000" dirty="0">
                <a:solidFill>
                  <a:srgbClr val="10253F"/>
                </a:solidFill>
                <a:latin typeface="Linotype Syntax Com Regular"/>
                <a:cs typeface="Linotype Syntax Com Regular"/>
              </a:rPr>
              <a:t>Ausfälle von Untersuchungsteilnehmern (Panelmortalität)</a:t>
            </a:r>
            <a:endParaRPr lang="de-DE" sz="2000" dirty="0">
              <a:solidFill>
                <a:srgbClr val="10253F"/>
              </a:solidFill>
              <a:latin typeface="Linotype Syntax Com Regular"/>
              <a:ea typeface="Times New Roman" pitchFamily="-109" charset="0"/>
              <a:cs typeface="Linotype Syntax Com Regular"/>
            </a:endParaRPr>
          </a:p>
          <a:p>
            <a:pPr marL="290513" indent="-290513">
              <a:lnSpc>
                <a:spcPct val="130000"/>
              </a:lnSpc>
              <a:spcBef>
                <a:spcPts val="1200"/>
              </a:spcBef>
              <a:buFont typeface="Arial"/>
              <a:buChar char="•"/>
            </a:pPr>
            <a:r>
              <a:rPr lang="de-DE" sz="2000" dirty="0">
                <a:solidFill>
                  <a:srgbClr val="10253F"/>
                </a:solidFill>
                <a:latin typeface="Linotype Syntax Com Regular"/>
                <a:cs typeface="Linotype Syntax Com Regular"/>
              </a:rPr>
              <a:t>Vergleichbarkeit der Messinstrumente über die Zeit </a:t>
            </a:r>
          </a:p>
          <a:p>
            <a:pPr marL="290513" indent="-290513">
              <a:lnSpc>
                <a:spcPct val="130000"/>
              </a:lnSpc>
              <a:spcBef>
                <a:spcPts val="1200"/>
              </a:spcBef>
              <a:buFont typeface="Arial"/>
              <a:buChar char="•"/>
            </a:pPr>
            <a:r>
              <a:rPr lang="de-DE" sz="2000" dirty="0">
                <a:solidFill>
                  <a:srgbClr val="10253F"/>
                </a:solidFill>
                <a:latin typeface="Linotype Syntax Com Regular"/>
                <a:cs typeface="Linotype Syntax Com Regular"/>
              </a:rPr>
              <a:t>Übungseffekte </a:t>
            </a:r>
          </a:p>
          <a:p>
            <a:pPr marL="290513" indent="-290513">
              <a:lnSpc>
                <a:spcPct val="130000"/>
              </a:lnSpc>
              <a:spcBef>
                <a:spcPts val="1200"/>
              </a:spcBef>
              <a:buFont typeface="Arial"/>
              <a:buChar char="•"/>
            </a:pPr>
            <a:r>
              <a:rPr lang="de-DE" sz="2000" dirty="0">
                <a:solidFill>
                  <a:srgbClr val="10253F"/>
                </a:solidFill>
                <a:latin typeface="Linotype Syntax Com Regular"/>
                <a:cs typeface="Linotype Syntax Com Regular"/>
              </a:rPr>
              <a:t>Einflüsse durch (nicht erhobene Drittvariablen) </a:t>
            </a:r>
          </a:p>
          <a:p>
            <a:pPr marL="290513" indent="-290513">
              <a:lnSpc>
                <a:spcPct val="130000"/>
              </a:lnSpc>
              <a:spcBef>
                <a:spcPts val="1200"/>
              </a:spcBef>
              <a:buFont typeface="Arial"/>
              <a:buChar char="•"/>
            </a:pPr>
            <a:r>
              <a:rPr lang="de-DE" sz="2000" dirty="0">
                <a:solidFill>
                  <a:srgbClr val="10253F"/>
                </a:solidFill>
                <a:latin typeface="Linotype Syntax Com Regular"/>
                <a:cs typeface="Linotype Syntax Com Regular"/>
              </a:rPr>
              <a:t>Die Berücksichtigung von Kontrollgruppen ist in der Regel unmöglich.</a:t>
            </a:r>
          </a:p>
          <a:p>
            <a:pPr marL="290513" indent="-290513">
              <a:lnSpc>
                <a:spcPct val="130000"/>
              </a:lnSpc>
              <a:spcBef>
                <a:spcPts val="1200"/>
              </a:spcBef>
              <a:buFont typeface="Arial"/>
              <a:buChar char="•"/>
            </a:pPr>
            <a:r>
              <a:rPr lang="de-DE" sz="2000" dirty="0">
                <a:solidFill>
                  <a:srgbClr val="10253F"/>
                </a:solidFill>
                <a:latin typeface="Linotype Syntax Com Regular"/>
                <a:cs typeface="Linotype Syntax Com Regular"/>
              </a:rPr>
              <a:t>Aufwand </a:t>
            </a:r>
            <a:r>
              <a:rPr lang="de-DE" sz="2000" dirty="0">
                <a:solidFill>
                  <a:srgbClr val="10253F"/>
                </a:solidFill>
                <a:latin typeface="Linotype Syntax Com Regular"/>
                <a:ea typeface="Times New Roman" pitchFamily="-109" charset="0"/>
                <a:cs typeface="Linotype Syntax Com Regular"/>
              </a:rPr>
              <a:t> </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02255" y="762000"/>
            <a:ext cx="7608385" cy="527619"/>
          </a:xfrm>
        </p:spPr>
        <p:txBody>
          <a:bodyPr/>
          <a:lstStyle/>
          <a:p>
            <a:r>
              <a:rPr lang="de-DE" dirty="0" err="1" smtClean="0"/>
              <a:t>Cross-lagged</a:t>
            </a:r>
            <a:r>
              <a:rPr lang="de-DE" dirty="0" smtClean="0"/>
              <a:t> Panel Designs zur Überprüfung von Kausalitätsannahmen in Längsschnittstudien (Campbell, 1963)</a:t>
            </a:r>
            <a:br>
              <a:rPr lang="de-DE" dirty="0" smtClean="0"/>
            </a:br>
            <a:endParaRPr lang="de-DE" dirty="0" smtClean="0"/>
          </a:p>
        </p:txBody>
      </p:sp>
      <p:sp>
        <p:nvSpPr>
          <p:cNvPr id="4" name="Foliennummernplatzhalter 3"/>
          <p:cNvSpPr>
            <a:spLocks noGrp="1"/>
          </p:cNvSpPr>
          <p:nvPr>
            <p:ph type="sldNum" sz="quarter" idx="11"/>
          </p:nvPr>
        </p:nvSpPr>
        <p:spPr/>
        <p:txBody>
          <a:bodyPr/>
          <a:lstStyle/>
          <a:p>
            <a:fld id="{68CF12C0-C955-4FF1-BBC5-43979C8F2227}" type="slidenum">
              <a:rPr lang="de-DE" smtClean="0"/>
              <a:pPr/>
              <a:t>36</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8"/>
          <p:cNvSpPr txBox="1">
            <a:spLocks noChangeArrowheads="1"/>
          </p:cNvSpPr>
          <p:nvPr/>
        </p:nvSpPr>
        <p:spPr bwMode="auto">
          <a:xfrm>
            <a:off x="233363" y="1752600"/>
            <a:ext cx="8659812" cy="4324261"/>
          </a:xfrm>
          <a:prstGeom prst="rect">
            <a:avLst/>
          </a:prstGeom>
          <a:noFill/>
          <a:ln w="9525">
            <a:noFill/>
            <a:miter lim="800000"/>
            <a:headEnd/>
            <a:tailEnd/>
          </a:ln>
        </p:spPr>
        <p:txBody>
          <a:bodyPr>
            <a:prstTxWarp prst="textNoShape">
              <a:avLst/>
            </a:prstTxWarp>
            <a:spAutoFit/>
          </a:bodyPr>
          <a:lstStyle/>
          <a:p>
            <a:pPr marL="290513" indent="-290513">
              <a:lnSpc>
                <a:spcPct val="130000"/>
              </a:lnSpc>
              <a:spcBef>
                <a:spcPct val="40000"/>
              </a:spcBef>
              <a:buFont typeface="Arial"/>
              <a:buChar char="•"/>
            </a:pPr>
            <a:r>
              <a:rPr lang="de-DE" sz="2000" dirty="0">
                <a:solidFill>
                  <a:srgbClr val="10253F"/>
                </a:solidFill>
                <a:latin typeface="Linotype Syntax Com Regular"/>
                <a:cs typeface="Linotype Syntax Com Regular"/>
              </a:rPr>
              <a:t>Grundidee: Durch die zeitliche Vor- und Nachgeordnetheit der Merkmale lassen sich Zusammenhänge (Korrelationen) kausal interpretieren.</a:t>
            </a:r>
          </a:p>
          <a:p>
            <a:pPr marL="290513" indent="-290513">
              <a:lnSpc>
                <a:spcPct val="130000"/>
              </a:lnSpc>
              <a:spcBef>
                <a:spcPct val="40000"/>
              </a:spcBef>
              <a:buFont typeface="Arial"/>
              <a:buChar char="•"/>
            </a:pPr>
            <a:r>
              <a:rPr lang="de-DE" sz="2000" dirty="0">
                <a:solidFill>
                  <a:srgbClr val="10253F"/>
                </a:solidFill>
                <a:latin typeface="Linotype Syntax Com Regular"/>
                <a:cs typeface="Linotype Syntax Com Regular"/>
              </a:rPr>
              <a:t>Testet man z. B. zu Beginn eines Schuljahres das </a:t>
            </a:r>
            <a:r>
              <a:rPr lang="de-DE" sz="2000" dirty="0" smtClean="0">
                <a:solidFill>
                  <a:srgbClr val="10253F"/>
                </a:solidFill>
                <a:latin typeface="Linotype Syntax Com Regular"/>
                <a:cs typeface="Linotype Syntax Com Regular"/>
              </a:rPr>
              <a:t>mathematische </a:t>
            </a:r>
            <a:r>
              <a:rPr lang="de-DE" sz="2000" dirty="0">
                <a:solidFill>
                  <a:srgbClr val="10253F"/>
                </a:solidFill>
                <a:latin typeface="Linotype Syntax Com Regular"/>
                <a:cs typeface="Linotype Syntax Com Regular"/>
              </a:rPr>
              <a:t>Interesse von Schülern und am Ende des Schuljahres deren Mathematikleistung, so kann die gefundene Korrelation zwischen Interesse und Leistung nicht dahingehend </a:t>
            </a:r>
            <a:r>
              <a:rPr lang="de-DE" sz="2000" dirty="0" smtClean="0">
                <a:solidFill>
                  <a:srgbClr val="10253F"/>
                </a:solidFill>
                <a:latin typeface="Linotype Syntax Com Regular"/>
                <a:cs typeface="Linotype Syntax Com Regular"/>
              </a:rPr>
              <a:t>interpretiert </a:t>
            </a:r>
            <a:r>
              <a:rPr lang="de-DE" sz="2000" dirty="0">
                <a:solidFill>
                  <a:srgbClr val="10253F"/>
                </a:solidFill>
                <a:latin typeface="Linotype Syntax Com Regular"/>
                <a:cs typeface="Linotype Syntax Com Regular"/>
              </a:rPr>
              <a:t>werden, dass die Leistung am Ende des Schuljahres das Interesse zu Beginn des Schuljahres beeinfluss hat. </a:t>
            </a:r>
          </a:p>
          <a:p>
            <a:pPr marL="290513" indent="-290513">
              <a:lnSpc>
                <a:spcPct val="130000"/>
              </a:lnSpc>
              <a:spcBef>
                <a:spcPct val="40000"/>
              </a:spcBef>
              <a:buFont typeface="Arial"/>
              <a:buChar char="•"/>
            </a:pPr>
            <a:r>
              <a:rPr lang="de-DE" sz="2000" dirty="0">
                <a:solidFill>
                  <a:srgbClr val="10253F"/>
                </a:solidFill>
                <a:latin typeface="Linotype Syntax Com Regular"/>
                <a:cs typeface="Linotype Syntax Com Regular"/>
              </a:rPr>
              <a:t>Die umgekehrte Interpretation ist hingegen plausibel. </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37</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8"/>
          <p:cNvSpPr txBox="1">
            <a:spLocks noChangeArrowheads="1"/>
          </p:cNvSpPr>
          <p:nvPr/>
        </p:nvSpPr>
        <p:spPr bwMode="auto">
          <a:xfrm>
            <a:off x="331788" y="1905000"/>
            <a:ext cx="8659812" cy="3267075"/>
          </a:xfrm>
          <a:prstGeom prst="rect">
            <a:avLst/>
          </a:prstGeom>
          <a:noFill/>
          <a:ln w="9525">
            <a:noFill/>
            <a:miter lim="800000"/>
            <a:headEnd/>
            <a:tailEnd/>
          </a:ln>
        </p:spPr>
        <p:txBody>
          <a:bodyPr>
            <a:prstTxWarp prst="textNoShape">
              <a:avLst/>
            </a:prstTxWarp>
            <a:spAutoFit/>
          </a:bodyPr>
          <a:lstStyle/>
          <a:p>
            <a:pPr>
              <a:lnSpc>
                <a:spcPct val="130000"/>
              </a:lnSpc>
              <a:spcBef>
                <a:spcPct val="30000"/>
              </a:spcBef>
              <a:buFont typeface="Wingdings" pitchFamily="-109" charset="2"/>
              <a:buNone/>
            </a:pPr>
            <a:r>
              <a:rPr lang="de-DE" sz="2000" dirty="0">
                <a:solidFill>
                  <a:srgbClr val="10253F"/>
                </a:solidFill>
                <a:latin typeface="Linotype Syntax Com Regular"/>
                <a:cs typeface="Linotype Syntax Com Regular"/>
              </a:rPr>
              <a:t>Die Autoren dieser Arbeit untersuchten auf der Basis einer </a:t>
            </a:r>
            <a:r>
              <a:rPr lang="de-DE" sz="2000" dirty="0" err="1">
                <a:solidFill>
                  <a:srgbClr val="10253F"/>
                </a:solidFill>
                <a:latin typeface="Linotype Syntax Com Regular"/>
                <a:cs typeface="Linotype Syntax Com Regular"/>
              </a:rPr>
              <a:t>Mehr-Kohorten-Längsschittuntersuchung</a:t>
            </a:r>
            <a:r>
              <a:rPr lang="de-DE" sz="2000" dirty="0">
                <a:solidFill>
                  <a:srgbClr val="10253F"/>
                </a:solidFill>
                <a:latin typeface="Linotype Syntax Com Regular"/>
                <a:cs typeface="Linotype Syntax Com Regular"/>
              </a:rPr>
              <a:t> an über 600 Gymnasiasten das Ursachen-Wirkungs-Gefüge zwischen mathematischem Interesse und mathematischen Schulleistungen. Drei Messzeitpunkte (Ende der 7., Ende der 10. und Ende der 12. Jahrgangsstufe) wurden berücksichtigt. Zum Einsatz kamen standardisierten Schulleistungstests für das Fach Mathematik und eine kurze Skala zur Erfassung des mathematischen Interesses. </a:t>
            </a:r>
          </a:p>
        </p:txBody>
      </p:sp>
      <p:sp>
        <p:nvSpPr>
          <p:cNvPr id="7" name="Titel 2"/>
          <p:cNvSpPr>
            <a:spLocks noGrp="1"/>
          </p:cNvSpPr>
          <p:nvPr>
            <p:ph type="title"/>
          </p:nvPr>
        </p:nvSpPr>
        <p:spPr>
          <a:xfrm>
            <a:off x="802255" y="539181"/>
            <a:ext cx="7608385" cy="527619"/>
          </a:xfrm>
        </p:spPr>
        <p:txBody>
          <a:bodyPr/>
          <a:lstStyle/>
          <a:p>
            <a:r>
              <a:rPr lang="de-DE" dirty="0" smtClean="0"/>
              <a:t>Beispiel für ein </a:t>
            </a:r>
            <a:r>
              <a:rPr lang="de-DE" dirty="0" err="1" smtClean="0"/>
              <a:t>Cross-lagged</a:t>
            </a:r>
            <a:r>
              <a:rPr lang="de-DE" dirty="0" smtClean="0"/>
              <a:t> Panel Design: Köller, </a:t>
            </a:r>
            <a:r>
              <a:rPr lang="de-DE" dirty="0" err="1" smtClean="0"/>
              <a:t>Baumert</a:t>
            </a:r>
            <a:r>
              <a:rPr lang="de-DE" dirty="0" smtClean="0"/>
              <a:t> &amp; Schnabel (2000)</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38</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pic>
        <p:nvPicPr>
          <p:cNvPr id="6" name="Picture 9"/>
          <p:cNvPicPr>
            <a:picLocks noChangeAspect="1" noChangeArrowheads="1"/>
          </p:cNvPicPr>
          <p:nvPr/>
        </p:nvPicPr>
        <p:blipFill>
          <a:blip r:embed="rId2" cstate="print"/>
          <a:srcRect/>
          <a:stretch>
            <a:fillRect/>
          </a:stretch>
        </p:blipFill>
        <p:spPr bwMode="auto">
          <a:xfrm>
            <a:off x="179388" y="2209800"/>
            <a:ext cx="8137525" cy="3089275"/>
          </a:xfrm>
          <a:prstGeom prst="rect">
            <a:avLst/>
          </a:prstGeom>
          <a:noFill/>
          <a:ln w="9525">
            <a:noFill/>
            <a:miter lim="800000"/>
            <a:headEnd/>
            <a:tailEnd/>
          </a:ln>
        </p:spPr>
      </p:pic>
      <p:sp>
        <p:nvSpPr>
          <p:cNvPr id="7" name="Titel 2"/>
          <p:cNvSpPr>
            <a:spLocks noGrp="1"/>
          </p:cNvSpPr>
          <p:nvPr>
            <p:ph type="title"/>
          </p:nvPr>
        </p:nvSpPr>
        <p:spPr>
          <a:xfrm>
            <a:off x="926015" y="691581"/>
            <a:ext cx="7608385" cy="527619"/>
          </a:xfrm>
        </p:spPr>
        <p:txBody>
          <a:bodyPr/>
          <a:lstStyle/>
          <a:p>
            <a:r>
              <a:rPr lang="de-DE" dirty="0" smtClean="0"/>
              <a:t>Beispiel für ein </a:t>
            </a:r>
            <a:r>
              <a:rPr lang="de-DE" dirty="0" err="1" smtClean="0"/>
              <a:t>Cross-lagged</a:t>
            </a:r>
            <a:r>
              <a:rPr lang="de-DE" dirty="0" smtClean="0"/>
              <a:t> Panel Design: Köller, </a:t>
            </a:r>
            <a:r>
              <a:rPr lang="de-DE" dirty="0" err="1" smtClean="0"/>
              <a:t>Baumert</a:t>
            </a:r>
            <a:r>
              <a:rPr lang="de-DE" dirty="0" smtClean="0"/>
              <a:t> &amp; Schnabel (2000)</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39</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24"/>
          <p:cNvSpPr txBox="1">
            <a:spLocks noChangeArrowheads="1"/>
          </p:cNvSpPr>
          <p:nvPr/>
        </p:nvSpPr>
        <p:spPr bwMode="auto">
          <a:xfrm>
            <a:off x="228600" y="934283"/>
            <a:ext cx="8736012" cy="4247317"/>
          </a:xfrm>
          <a:prstGeom prst="rect">
            <a:avLst/>
          </a:prstGeom>
          <a:noFill/>
          <a:ln w="9525">
            <a:noFill/>
            <a:miter lim="800000"/>
            <a:headEnd/>
            <a:tailEnd/>
          </a:ln>
        </p:spPr>
        <p:txBody>
          <a:bodyPr>
            <a:prstTxWarp prst="textNoShape">
              <a:avLst/>
            </a:prstTxWarp>
            <a:spAutoFit/>
          </a:bodyPr>
          <a:lstStyle/>
          <a:p>
            <a:pPr algn="ctr"/>
            <a:endParaRPr lang="de-DE" b="1" dirty="0">
              <a:solidFill>
                <a:srgbClr val="000090"/>
              </a:solidFill>
              <a:latin typeface="Verdana" pitchFamily="-65" charset="0"/>
              <a:ea typeface="Verdana" pitchFamily="-65" charset="0"/>
              <a:cs typeface="Verdana" pitchFamily="-65" charset="0"/>
            </a:endParaRPr>
          </a:p>
          <a:p>
            <a:pPr algn="ctr"/>
            <a:endParaRPr lang="de-DE" b="1"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i="1" dirty="0">
              <a:solidFill>
                <a:srgbClr val="000090"/>
              </a:solidFill>
              <a:latin typeface="Verdana" pitchFamily="-65" charset="0"/>
              <a:ea typeface="Verdana" pitchFamily="-65" charset="0"/>
              <a:cs typeface="Verdana" pitchFamily="-65" charset="0"/>
            </a:endParaRPr>
          </a:p>
          <a:p>
            <a:pPr algn="ctr"/>
            <a:endParaRPr lang="de-DE" i="1" dirty="0">
              <a:solidFill>
                <a:srgbClr val="000090"/>
              </a:solidFill>
              <a:latin typeface="Verdana" pitchFamily="-65" charset="0"/>
              <a:ea typeface="Verdana" pitchFamily="-65" charset="0"/>
              <a:cs typeface="Verdana" pitchFamily="-65" charset="0"/>
            </a:endParaRPr>
          </a:p>
          <a:p>
            <a:pPr algn="ctr"/>
            <a:r>
              <a:rPr lang="de-DE" sz="3600" dirty="0">
                <a:solidFill>
                  <a:srgbClr val="376092"/>
                </a:solidFill>
                <a:latin typeface="Linotype Syntax Com Medium It" pitchFamily="-65" charset="0"/>
                <a:ea typeface="Verdana" pitchFamily="-65" charset="0"/>
                <a:cs typeface="Verdana" pitchFamily="-65" charset="0"/>
              </a:rPr>
              <a:t>Vielen Dank für Ihre Aufmerksamkeit</a:t>
            </a:r>
            <a:r>
              <a:rPr lang="de-DE" sz="3600" dirty="0" smtClean="0">
                <a:solidFill>
                  <a:srgbClr val="376092"/>
                </a:solidFill>
                <a:latin typeface="Linotype Syntax Com Medium It" pitchFamily="-65" charset="0"/>
                <a:ea typeface="Verdana" pitchFamily="-65" charset="0"/>
                <a:cs typeface="Verdana" pitchFamily="-65" charset="0"/>
              </a:rPr>
              <a:t>!</a:t>
            </a:r>
          </a:p>
          <a:p>
            <a:pPr algn="ctr"/>
            <a:endParaRPr lang="de-DE" sz="3600" dirty="0" smtClean="0">
              <a:solidFill>
                <a:srgbClr val="376092"/>
              </a:solidFill>
              <a:latin typeface="Linotype Syntax Com Medium It" pitchFamily="-65" charset="0"/>
              <a:ea typeface="Verdana" pitchFamily="-65" charset="0"/>
              <a:cs typeface="Verdana" pitchFamily="-65" charset="0"/>
            </a:endParaRPr>
          </a:p>
          <a:p>
            <a:pPr algn="ctr"/>
            <a:r>
              <a:rPr lang="de-DE" sz="3600" dirty="0" smtClean="0">
                <a:solidFill>
                  <a:srgbClr val="376092"/>
                </a:solidFill>
                <a:latin typeface="Linotype Syntax Com Regular"/>
                <a:ea typeface="Verdana" pitchFamily="-65" charset="0"/>
                <a:cs typeface="Linotype Syntax Com Regular"/>
              </a:rPr>
              <a:t>Kontakt: </a:t>
            </a:r>
            <a:r>
              <a:rPr lang="de-DE" sz="3600" dirty="0" err="1" smtClean="0">
                <a:solidFill>
                  <a:srgbClr val="376092"/>
                </a:solidFill>
                <a:latin typeface="Linotype Syntax Com Regular"/>
                <a:ea typeface="Verdana" pitchFamily="-65" charset="0"/>
                <a:cs typeface="Linotype Syntax Com Regular"/>
              </a:rPr>
              <a:t>koeller@ipn.uni-kiel.de</a:t>
            </a:r>
            <a:endParaRPr lang="de-DE" sz="3600" dirty="0">
              <a:solidFill>
                <a:srgbClr val="376092"/>
              </a:solidFill>
              <a:latin typeface="Linotype Syntax Com Regular"/>
              <a:ea typeface="Verdana" pitchFamily="-65" charset="0"/>
              <a:cs typeface="Linotype Syntax Com Regular"/>
            </a:endParaRPr>
          </a:p>
        </p:txBody>
      </p:sp>
      <p:pic>
        <p:nvPicPr>
          <p:cNvPr id="7" name="Bild 6" descr="ReLogo Bildmarke_klein_RGB.eps"/>
          <p:cNvPicPr>
            <a:picLocks noChangeAspect="1"/>
          </p:cNvPicPr>
          <p:nvPr/>
        </p:nvPicPr>
        <p:blipFill>
          <a:blip r:embed="rId2" cstate="print"/>
          <a:srcRect/>
          <a:stretch>
            <a:fillRect/>
          </a:stretch>
        </p:blipFill>
        <p:spPr bwMode="auto">
          <a:xfrm>
            <a:off x="3021012" y="1239083"/>
            <a:ext cx="3119438" cy="1752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4</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90600" y="116632"/>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charset="0"/>
                <a:ea typeface="Arial" charset="0"/>
                <a:cs typeface="Arial" charset="0"/>
              </a:rPr>
              <a:t>Veranstaltungsplan</a:t>
            </a:r>
            <a:endParaRPr lang="de-DE" sz="2800" dirty="0">
              <a:solidFill>
                <a:srgbClr val="7F7F7F"/>
              </a:solidFill>
              <a:latin typeface="Linotype Syntax Com Regular" charset="0"/>
              <a:ea typeface="Arial" charset="0"/>
              <a:cs typeface="Arial" charset="0"/>
            </a:endParaRPr>
          </a:p>
        </p:txBody>
      </p:sp>
      <p:sp>
        <p:nvSpPr>
          <p:cNvPr id="7" name="Text Box 12"/>
          <p:cNvSpPr txBox="1">
            <a:spLocks noChangeArrowheads="1"/>
          </p:cNvSpPr>
          <p:nvPr/>
        </p:nvSpPr>
        <p:spPr bwMode="auto">
          <a:xfrm>
            <a:off x="609600" y="1118061"/>
            <a:ext cx="7922840" cy="3554819"/>
          </a:xfrm>
          <a:prstGeom prst="rect">
            <a:avLst/>
          </a:prstGeom>
          <a:noFill/>
          <a:ln w="9525">
            <a:noFill/>
            <a:miter lim="800000"/>
            <a:headEnd/>
            <a:tailEnd/>
          </a:ln>
        </p:spPr>
        <p:txBody>
          <a:bodyPr wrap="square">
            <a:prstTxWarp prst="textNoShape">
              <a:avLst/>
            </a:prstTxWarp>
            <a:spAutoFit/>
          </a:bodyPr>
          <a:lstStyle/>
          <a:p>
            <a:pPr marL="1330325" indent="-1330325">
              <a:spcBef>
                <a:spcPts val="600"/>
              </a:spcBef>
              <a:tabLst>
                <a:tab pos="1330325" algn="l"/>
              </a:tabLst>
            </a:pPr>
            <a:r>
              <a:rPr lang="de-DE" sz="2000" dirty="0">
                <a:solidFill>
                  <a:schemeClr val="accent1">
                    <a:lumMod val="50000"/>
                  </a:schemeClr>
                </a:solidFill>
                <a:latin typeface="Linotype Syntax Com Regular"/>
                <a:cs typeface="Linotype Syntax Com Regular"/>
              </a:rPr>
              <a:t>09.06.14	Pfingsten</a:t>
            </a: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16.06.14</a:t>
            </a:r>
            <a:r>
              <a:rPr lang="de-DE" sz="2000" dirty="0">
                <a:solidFill>
                  <a:schemeClr val="accent1">
                    <a:lumMod val="50000"/>
                  </a:schemeClr>
                </a:solidFill>
                <a:latin typeface="Linotype Syntax Com Regular"/>
                <a:cs typeface="Linotype Syntax Com Regular"/>
              </a:rPr>
              <a:t>	Was können Abiturienten? Befunde aus der TOSCA, LAU und LISA-Studie </a:t>
            </a:r>
            <a:r>
              <a:rPr lang="de-DE" sz="2000" dirty="0" smtClean="0">
                <a:solidFill>
                  <a:schemeClr val="accent1">
                    <a:lumMod val="50000"/>
                  </a:schemeClr>
                </a:solidFill>
                <a:latin typeface="Linotype Syntax Com Regular"/>
                <a:cs typeface="Linotype Syntax Com Regular"/>
              </a:rPr>
              <a:t>II</a:t>
            </a: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23.06.14</a:t>
            </a:r>
            <a:r>
              <a:rPr lang="de-DE" sz="2000" dirty="0">
                <a:solidFill>
                  <a:schemeClr val="accent1">
                    <a:lumMod val="50000"/>
                  </a:schemeClr>
                </a:solidFill>
                <a:latin typeface="Linotype Syntax Com Regular"/>
                <a:cs typeface="Linotype Syntax Com Regular"/>
              </a:rPr>
              <a:t>	Basiskompetenzen von Erwachsenen: Die PIAAC-Studie </a:t>
            </a:r>
            <a:r>
              <a:rPr lang="de-DE" sz="2000" dirty="0" smtClean="0">
                <a:solidFill>
                  <a:schemeClr val="accent1">
                    <a:lumMod val="50000"/>
                  </a:schemeClr>
                </a:solidFill>
                <a:latin typeface="Linotype Syntax Com Regular"/>
                <a:cs typeface="Linotype Syntax Com Regular"/>
              </a:rPr>
              <a:t>I</a:t>
            </a: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30.06.14	Basiskompetenzen von Erwachsenen: Die PIAAC-Studie II</a:t>
            </a:r>
          </a:p>
          <a:p>
            <a:pPr marL="1330325" indent="-1330325">
              <a:spcBef>
                <a:spcPts val="600"/>
              </a:spcBef>
              <a:tabLst>
                <a:tab pos="1330325" algn="l"/>
              </a:tabLst>
            </a:pPr>
            <a:r>
              <a:rPr lang="de-DE" sz="2000" dirty="0" smtClean="0">
                <a:solidFill>
                  <a:schemeClr val="accent1">
                    <a:lumMod val="50000"/>
                  </a:schemeClr>
                </a:solidFill>
                <a:latin typeface="Linotype Syntax Com Regular"/>
                <a:cs typeface="Linotype Syntax Com Regular"/>
              </a:rPr>
              <a:t>07.07.14	Kompetenzen von Lehrkräften: Ergebnisse aus der TEDS-Studie</a:t>
            </a:r>
          </a:p>
          <a:p>
            <a:pPr marL="1330325" indent="-1330325">
              <a:spcBef>
                <a:spcPts val="600"/>
              </a:spcBef>
              <a:tabLst>
                <a:tab pos="1330325" algn="l"/>
              </a:tabLst>
            </a:pPr>
            <a:r>
              <a:rPr lang="de-DE" sz="2000" smtClean="0">
                <a:solidFill>
                  <a:schemeClr val="accent1">
                    <a:lumMod val="50000"/>
                  </a:schemeClr>
                </a:solidFill>
                <a:latin typeface="Linotype Syntax Com Regular"/>
                <a:cs typeface="Linotype Syntax Com Regular"/>
              </a:rPr>
              <a:t>14.07.14</a:t>
            </a:r>
            <a:r>
              <a:rPr lang="de-DE" sz="2000" dirty="0" smtClean="0">
                <a:solidFill>
                  <a:schemeClr val="accent1">
                    <a:lumMod val="50000"/>
                  </a:schemeClr>
                </a:solidFill>
                <a:latin typeface="Linotype Syntax Com Regular"/>
                <a:cs typeface="Linotype Syntax Com Regular"/>
              </a:rPr>
              <a:t>	Klausur</a:t>
            </a:r>
          </a:p>
        </p:txBody>
      </p:sp>
    </p:spTree>
    <p:extLst>
      <p:ext uri="{BB962C8B-B14F-4D97-AF65-F5344CB8AC3E}">
        <p14:creationId xmlns:p14="http://schemas.microsoft.com/office/powerpoint/2010/main" val="27691058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5</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8" name="Text Box 5"/>
          <p:cNvSpPr txBox="1">
            <a:spLocks noChangeArrowheads="1"/>
          </p:cNvSpPr>
          <p:nvPr/>
        </p:nvSpPr>
        <p:spPr bwMode="auto">
          <a:xfrm>
            <a:off x="990600" y="260648"/>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Literatur I</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Text Box 8"/>
          <p:cNvSpPr txBox="1">
            <a:spLocks noChangeArrowheads="1"/>
          </p:cNvSpPr>
          <p:nvPr/>
        </p:nvSpPr>
        <p:spPr bwMode="auto">
          <a:xfrm>
            <a:off x="395536" y="908720"/>
            <a:ext cx="8588127" cy="4893648"/>
          </a:xfrm>
          <a:prstGeom prst="rect">
            <a:avLst/>
          </a:prstGeom>
          <a:noFill/>
          <a:ln w="9525">
            <a:noFill/>
            <a:miter lim="800000"/>
            <a:headEnd/>
            <a:tailEnd/>
          </a:ln>
        </p:spPr>
        <p:txBody>
          <a:bodyPr wrap="square">
            <a:prstTxWarp prst="textNoShape">
              <a:avLst/>
            </a:prstTxWarp>
            <a:spAutoFit/>
          </a:bodyPr>
          <a:lstStyle/>
          <a:p>
            <a:pPr marL="357188" indent="-357188">
              <a:spcBef>
                <a:spcPts val="960"/>
              </a:spcBef>
            </a:pPr>
            <a:r>
              <a:rPr lang="de-DE" sz="2000" dirty="0" err="1" smtClean="0">
                <a:solidFill>
                  <a:srgbClr val="254061"/>
                </a:solidFill>
                <a:latin typeface="Linotype Syntax Com Regular"/>
                <a:cs typeface="Linotype Syntax Com Regular"/>
              </a:rPr>
              <a:t>Baumert</a:t>
            </a:r>
            <a:r>
              <a:rPr lang="de-DE" sz="2000" dirty="0" smtClean="0">
                <a:solidFill>
                  <a:srgbClr val="254061"/>
                </a:solidFill>
                <a:latin typeface="Linotype Syntax Com Regular"/>
                <a:cs typeface="Linotype Syntax Com Regular"/>
              </a:rPr>
              <a:t>, J., </a:t>
            </a:r>
            <a:r>
              <a:rPr lang="de-DE" sz="2000" dirty="0" err="1" smtClean="0">
                <a:solidFill>
                  <a:srgbClr val="254061"/>
                </a:solidFill>
                <a:latin typeface="Linotype Syntax Com Regular"/>
                <a:cs typeface="Linotype Syntax Com Regular"/>
              </a:rPr>
              <a:t>Maaz</a:t>
            </a:r>
            <a:r>
              <a:rPr lang="de-DE" sz="2000" dirty="0" smtClean="0">
                <a:solidFill>
                  <a:srgbClr val="254061"/>
                </a:solidFill>
                <a:latin typeface="Linotype Syntax Com Regular"/>
                <a:cs typeface="Linotype Syntax Com Regular"/>
              </a:rPr>
              <a:t>, K. &amp; Trautwein, U. (2009). Bildungsentscheidungen. Sonderheft der Zeitschrift für Erziehungswissenschaft.</a:t>
            </a:r>
          </a:p>
          <a:p>
            <a:pPr marL="357188" indent="-357188">
              <a:spcBef>
                <a:spcPts val="960"/>
              </a:spcBef>
            </a:pPr>
            <a:r>
              <a:rPr lang="de-DE" sz="2000" dirty="0" err="1">
                <a:solidFill>
                  <a:srgbClr val="254061"/>
                </a:solidFill>
                <a:latin typeface="Linotype Syntax Com Regular"/>
                <a:cs typeface="Linotype Syntax Com Regular"/>
              </a:rPr>
              <a:t>Blömeke</a:t>
            </a:r>
            <a:r>
              <a:rPr lang="de-DE" sz="2000" dirty="0">
                <a:solidFill>
                  <a:srgbClr val="254061"/>
                </a:solidFill>
                <a:latin typeface="Linotype Syntax Com Regular"/>
                <a:cs typeface="Linotype Syntax Com Regular"/>
              </a:rPr>
              <a:t>, Sigrid, Kaiser, Gabriele, Lehmann, Rainer (2010): TEDS-M 2008. Professionelle Kompetenz und Lerngelegenheiten angehender Primarstufenlehrkräfte im internationalen </a:t>
            </a:r>
            <a:r>
              <a:rPr lang="de-DE" sz="2000" dirty="0" smtClean="0">
                <a:solidFill>
                  <a:srgbClr val="254061"/>
                </a:solidFill>
                <a:latin typeface="Linotype Syntax Com Regular"/>
                <a:cs typeface="Linotype Syntax Com Regular"/>
              </a:rPr>
              <a:t>Vergleich. Münster: </a:t>
            </a:r>
            <a:r>
              <a:rPr lang="de-DE" sz="2000" dirty="0" err="1" smtClean="0">
                <a:solidFill>
                  <a:srgbClr val="254061"/>
                </a:solidFill>
                <a:latin typeface="Linotype Syntax Com Regular"/>
                <a:cs typeface="Linotype Syntax Com Regular"/>
              </a:rPr>
              <a:t>Waxmann</a:t>
            </a:r>
            <a:r>
              <a:rPr lang="de-DE" sz="2000" dirty="0" smtClean="0">
                <a:solidFill>
                  <a:srgbClr val="254061"/>
                </a:solidFill>
                <a:latin typeface="Linotype Syntax Com Regular"/>
                <a:cs typeface="Linotype Syntax Com Regular"/>
              </a:rPr>
              <a:t>.</a:t>
            </a:r>
            <a:endParaRPr lang="de-DE" sz="2000" dirty="0">
              <a:solidFill>
                <a:srgbClr val="254061"/>
              </a:solidFill>
              <a:latin typeface="Linotype Syntax Com Regular"/>
              <a:cs typeface="Linotype Syntax Com Regular"/>
            </a:endParaRPr>
          </a:p>
          <a:p>
            <a:pPr marL="357188" indent="-357188">
              <a:spcBef>
                <a:spcPts val="960"/>
              </a:spcBef>
            </a:pPr>
            <a:r>
              <a:rPr lang="de-DE" sz="2000" dirty="0" err="1">
                <a:solidFill>
                  <a:srgbClr val="254061"/>
                </a:solidFill>
                <a:latin typeface="Linotype Syntax Com Regular"/>
                <a:cs typeface="Linotype Syntax Com Regular"/>
              </a:rPr>
              <a:t>Blömeke</a:t>
            </a:r>
            <a:r>
              <a:rPr lang="de-DE" sz="2000" dirty="0">
                <a:solidFill>
                  <a:srgbClr val="254061"/>
                </a:solidFill>
                <a:latin typeface="Linotype Syntax Com Regular"/>
                <a:cs typeface="Linotype Syntax Com Regular"/>
              </a:rPr>
              <a:t>, Sigrid, Kaiser, Gabriele, Lehmann, Rainer (2010): TEDS-M 2008. Professionelle Kompetenz und Lerngelegenheiten angehender Mathematiklehrkräfte für die Sekundarstufe I im internationalen Vergleich</a:t>
            </a:r>
            <a:r>
              <a:rPr lang="de-DE" sz="2000" dirty="0" smtClean="0">
                <a:solidFill>
                  <a:srgbClr val="254061"/>
                </a:solidFill>
                <a:latin typeface="Linotype Syntax Com Regular"/>
                <a:cs typeface="Linotype Syntax Com Regular"/>
              </a:rPr>
              <a:t>. Münster: </a:t>
            </a:r>
            <a:r>
              <a:rPr lang="de-DE" sz="2000" dirty="0" err="1" smtClean="0">
                <a:solidFill>
                  <a:srgbClr val="254061"/>
                </a:solidFill>
                <a:latin typeface="Linotype Syntax Com Regular"/>
                <a:cs typeface="Linotype Syntax Com Regular"/>
              </a:rPr>
              <a:t>Waxmann</a:t>
            </a:r>
            <a:r>
              <a:rPr lang="de-DE" sz="2000" dirty="0" smtClean="0">
                <a:solidFill>
                  <a:srgbClr val="254061"/>
                </a:solidFill>
                <a:latin typeface="Linotype Syntax Com Regular"/>
                <a:cs typeface="Linotype Syntax Com Regular"/>
              </a:rPr>
              <a:t>.</a:t>
            </a:r>
          </a:p>
          <a:p>
            <a:pPr marL="357188" indent="-357188">
              <a:spcBef>
                <a:spcPts val="960"/>
              </a:spcBef>
            </a:pPr>
            <a:r>
              <a:rPr lang="en-US" sz="2000" dirty="0" smtClean="0">
                <a:solidFill>
                  <a:srgbClr val="254061"/>
                </a:solidFill>
                <a:latin typeface="Linotype Syntax Com Regular"/>
                <a:cs typeface="Linotype Syntax Com Regular"/>
              </a:rPr>
              <a:t>Hattie</a:t>
            </a:r>
            <a:r>
              <a:rPr lang="en-US" sz="2000" dirty="0">
                <a:solidFill>
                  <a:srgbClr val="254061"/>
                </a:solidFill>
                <a:latin typeface="Linotype Syntax Com Regular"/>
                <a:cs typeface="Linotype Syntax Com Regular"/>
              </a:rPr>
              <a:t>, J. A. C. (2009). Visible learning. A synthesis of over 800 meta-analyses relating to achievement. </a:t>
            </a:r>
            <a:r>
              <a:rPr lang="de-DE" sz="2000" dirty="0" err="1">
                <a:solidFill>
                  <a:srgbClr val="254061"/>
                </a:solidFill>
                <a:latin typeface="Linotype Syntax Com Regular"/>
                <a:cs typeface="Linotype Syntax Com Regular"/>
              </a:rPr>
              <a:t>Oxon</a:t>
            </a:r>
            <a:r>
              <a:rPr lang="de-DE" sz="2000" dirty="0">
                <a:solidFill>
                  <a:srgbClr val="254061"/>
                </a:solidFill>
                <a:latin typeface="Linotype Syntax Com Regular"/>
                <a:cs typeface="Linotype Syntax Com Regular"/>
              </a:rPr>
              <a:t>: </a:t>
            </a:r>
            <a:r>
              <a:rPr lang="de-DE" sz="2000" dirty="0" err="1">
                <a:solidFill>
                  <a:srgbClr val="254061"/>
                </a:solidFill>
                <a:latin typeface="Linotype Syntax Com Regular"/>
                <a:cs typeface="Linotype Syntax Com Regular"/>
              </a:rPr>
              <a:t>Routledge</a:t>
            </a:r>
            <a:r>
              <a:rPr lang="de-DE" sz="2000" dirty="0">
                <a:solidFill>
                  <a:srgbClr val="254061"/>
                </a:solidFill>
                <a:latin typeface="Linotype Syntax Com Regular"/>
                <a:cs typeface="Linotype Syntax Com Regular"/>
              </a:rPr>
              <a:t>.</a:t>
            </a:r>
          </a:p>
          <a:p>
            <a:pPr marL="357188" indent="-357188">
              <a:spcBef>
                <a:spcPts val="960"/>
              </a:spcBef>
            </a:pPr>
            <a:r>
              <a:rPr lang="de-DE" sz="2000" dirty="0">
                <a:solidFill>
                  <a:srgbClr val="254061"/>
                </a:solidFill>
                <a:latin typeface="Linotype Syntax Com Regular"/>
                <a:cs typeface="Linotype Syntax Com Regular"/>
              </a:rPr>
              <a:t>Helmke, A. (2009). Unterrichtsqualität und Lehrerprofessionalität. </a:t>
            </a:r>
            <a:r>
              <a:rPr lang="de-DE" sz="2000" dirty="0" smtClean="0">
                <a:solidFill>
                  <a:srgbClr val="254061"/>
                </a:solidFill>
                <a:latin typeface="Linotype Syntax Com Regular"/>
                <a:cs typeface="Linotype Syntax Com Regular"/>
              </a:rPr>
              <a:t>Seelze – </a:t>
            </a:r>
            <a:r>
              <a:rPr lang="de-DE" sz="2000" dirty="0" err="1" smtClean="0">
                <a:solidFill>
                  <a:srgbClr val="254061"/>
                </a:solidFill>
                <a:latin typeface="Linotype Syntax Com Regular"/>
                <a:cs typeface="Linotype Syntax Com Regular"/>
              </a:rPr>
              <a:t>Velber</a:t>
            </a:r>
            <a:r>
              <a:rPr lang="de-DE" sz="2000" dirty="0" smtClean="0">
                <a:solidFill>
                  <a:srgbClr val="254061"/>
                </a:solidFill>
                <a:latin typeface="Linotype Syntax Com Regular"/>
                <a:cs typeface="Linotype Syntax Com Regular"/>
              </a:rPr>
              <a:t>: </a:t>
            </a:r>
            <a:r>
              <a:rPr lang="de-DE" sz="2000" dirty="0" err="1" smtClean="0">
                <a:solidFill>
                  <a:srgbClr val="254061"/>
                </a:solidFill>
                <a:latin typeface="Linotype Syntax Com Regular"/>
                <a:cs typeface="Linotype Syntax Com Regular"/>
              </a:rPr>
              <a:t>Kallmeyer</a:t>
            </a:r>
            <a:r>
              <a:rPr lang="de-DE" sz="2000" dirty="0" smtClean="0">
                <a:solidFill>
                  <a:srgbClr val="254061"/>
                </a:solidFill>
                <a:latin typeface="Linotype Syntax Com Regular"/>
                <a:cs typeface="Linotype Syntax Com Regular"/>
              </a:rPr>
              <a:t>/Klett.</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6</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8" name="Text Box 5"/>
          <p:cNvSpPr txBox="1">
            <a:spLocks noChangeArrowheads="1"/>
          </p:cNvSpPr>
          <p:nvPr/>
        </p:nvSpPr>
        <p:spPr bwMode="auto">
          <a:xfrm>
            <a:off x="990600" y="260648"/>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Literatur II</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Text Box 8"/>
          <p:cNvSpPr txBox="1">
            <a:spLocks noChangeArrowheads="1"/>
          </p:cNvSpPr>
          <p:nvPr/>
        </p:nvSpPr>
        <p:spPr bwMode="auto">
          <a:xfrm>
            <a:off x="609600" y="1127099"/>
            <a:ext cx="8374063" cy="4708982"/>
          </a:xfrm>
          <a:prstGeom prst="rect">
            <a:avLst/>
          </a:prstGeom>
          <a:noFill/>
          <a:ln w="9525">
            <a:noFill/>
            <a:miter lim="800000"/>
            <a:headEnd/>
            <a:tailEnd/>
          </a:ln>
        </p:spPr>
        <p:txBody>
          <a:bodyPr>
            <a:prstTxWarp prst="textNoShape">
              <a:avLst/>
            </a:prstTxWarp>
            <a:spAutoFit/>
          </a:bodyPr>
          <a:lstStyle/>
          <a:p>
            <a:pPr marL="357188" indent="-357188">
              <a:spcBef>
                <a:spcPts val="960"/>
              </a:spcBef>
            </a:pPr>
            <a:r>
              <a:rPr lang="de-DE" sz="2000" dirty="0">
                <a:solidFill>
                  <a:srgbClr val="254061"/>
                </a:solidFill>
                <a:latin typeface="Linotype Syntax Com Regular"/>
                <a:cs typeface="Linotype Syntax Com Regular"/>
              </a:rPr>
              <a:t>Köller, O. (Hrsg.) (2006). Themenschwerpunkt „Übergänge im Bildungswesen“. Zeitschrift für Erziehungswissenschaft, 9, 295 – 412.</a:t>
            </a:r>
          </a:p>
          <a:p>
            <a:pPr marL="357188" indent="-357188">
              <a:spcBef>
                <a:spcPts val="960"/>
              </a:spcBef>
            </a:pPr>
            <a:r>
              <a:rPr lang="de-DE" sz="2000" dirty="0">
                <a:solidFill>
                  <a:srgbClr val="254061"/>
                </a:solidFill>
                <a:latin typeface="Linotype Syntax Com Regular"/>
                <a:cs typeface="Linotype Syntax Com Regular"/>
              </a:rPr>
              <a:t>Krapp, A. &amp; Weidenmann, B. (2006). Pädagogische Psychologie. Weinheim: Beltz/PVU.</a:t>
            </a:r>
          </a:p>
          <a:p>
            <a:pPr marL="357188" indent="-357188">
              <a:spcBef>
                <a:spcPts val="960"/>
              </a:spcBef>
            </a:pPr>
            <a:r>
              <a:rPr lang="de-DE" sz="2000" dirty="0">
                <a:solidFill>
                  <a:srgbClr val="254061"/>
                </a:solidFill>
                <a:latin typeface="Linotype Syntax Com Regular"/>
                <a:cs typeface="Linotype Syntax Com Regular"/>
              </a:rPr>
              <a:t>Meyer, H. (2004). Was ist guter Unterricht: Berlin: Cornelsen.</a:t>
            </a:r>
          </a:p>
          <a:p>
            <a:pPr marL="357188" indent="-357188">
              <a:spcBef>
                <a:spcPts val="960"/>
              </a:spcBef>
            </a:pPr>
            <a:r>
              <a:rPr lang="de-DE" sz="2000" dirty="0" err="1" smtClean="0">
                <a:solidFill>
                  <a:srgbClr val="254061"/>
                </a:solidFill>
                <a:latin typeface="Linotype Syntax Com Regular"/>
                <a:cs typeface="Linotype Syntax Com Regular"/>
              </a:rPr>
              <a:t>Rammstedt</a:t>
            </a:r>
            <a:r>
              <a:rPr lang="de-DE" sz="2000" dirty="0" smtClean="0">
                <a:solidFill>
                  <a:srgbClr val="254061"/>
                </a:solidFill>
                <a:latin typeface="Linotype Syntax Com Regular"/>
                <a:cs typeface="Linotype Syntax Com Regular"/>
              </a:rPr>
              <a:t>, B. (2013). Grundlegende Kompetenzen Erwachsener im internationalen Vergleich. Münster: </a:t>
            </a:r>
            <a:r>
              <a:rPr lang="de-DE" sz="2000" dirty="0" err="1" smtClean="0">
                <a:solidFill>
                  <a:srgbClr val="254061"/>
                </a:solidFill>
                <a:latin typeface="Linotype Syntax Com Regular"/>
                <a:cs typeface="Linotype Syntax Com Regular"/>
              </a:rPr>
              <a:t>Waxmann</a:t>
            </a:r>
            <a:r>
              <a:rPr lang="de-DE" sz="2000" dirty="0" smtClean="0">
                <a:solidFill>
                  <a:srgbClr val="254061"/>
                </a:solidFill>
                <a:latin typeface="Linotype Syntax Com Regular"/>
                <a:cs typeface="Linotype Syntax Com Regular"/>
              </a:rPr>
              <a:t>.</a:t>
            </a:r>
          </a:p>
          <a:p>
            <a:pPr marL="357188" indent="-357188">
              <a:spcBef>
                <a:spcPts val="960"/>
              </a:spcBef>
            </a:pPr>
            <a:r>
              <a:rPr lang="de-DE" sz="2000" dirty="0">
                <a:solidFill>
                  <a:srgbClr val="254061"/>
                </a:solidFill>
                <a:latin typeface="Linotype Syntax Com Regular"/>
                <a:cs typeface="Linotype Syntax Com Regular"/>
              </a:rPr>
              <a:t>Reinders, H., </a:t>
            </a:r>
            <a:r>
              <a:rPr lang="de-DE" sz="2000" dirty="0" err="1">
                <a:solidFill>
                  <a:srgbClr val="254061"/>
                </a:solidFill>
                <a:latin typeface="Linotype Syntax Com Regular"/>
                <a:cs typeface="Linotype Syntax Com Regular"/>
              </a:rPr>
              <a:t>Ditton</a:t>
            </a:r>
            <a:r>
              <a:rPr lang="de-DE" sz="2000" dirty="0">
                <a:solidFill>
                  <a:srgbClr val="254061"/>
                </a:solidFill>
                <a:latin typeface="Linotype Syntax Com Regular"/>
                <a:cs typeface="Linotype Syntax Com Regular"/>
              </a:rPr>
              <a:t>, H., </a:t>
            </a:r>
            <a:r>
              <a:rPr lang="de-DE" sz="2000" dirty="0" err="1">
                <a:solidFill>
                  <a:srgbClr val="254061"/>
                </a:solidFill>
                <a:latin typeface="Linotype Syntax Com Regular"/>
                <a:cs typeface="Linotype Syntax Com Regular"/>
              </a:rPr>
              <a:t>Gräsel</a:t>
            </a:r>
            <a:r>
              <a:rPr lang="de-DE" sz="2000" dirty="0">
                <a:solidFill>
                  <a:srgbClr val="254061"/>
                </a:solidFill>
                <a:latin typeface="Linotype Syntax Com Regular"/>
                <a:cs typeface="Linotype Syntax Com Regular"/>
              </a:rPr>
              <a:t>, C. &amp; </a:t>
            </a:r>
            <a:r>
              <a:rPr lang="de-DE" sz="2000" dirty="0" err="1">
                <a:solidFill>
                  <a:srgbClr val="254061"/>
                </a:solidFill>
                <a:latin typeface="Linotype Syntax Com Regular"/>
                <a:cs typeface="Linotype Syntax Com Regular"/>
              </a:rPr>
              <a:t>Gniewosz</a:t>
            </a:r>
            <a:r>
              <a:rPr lang="de-DE" sz="2000" dirty="0">
                <a:solidFill>
                  <a:srgbClr val="254061"/>
                </a:solidFill>
                <a:latin typeface="Linotype Syntax Com Regular"/>
                <a:cs typeface="Linotype Syntax Com Regular"/>
              </a:rPr>
              <a:t>, B. (2011). Empirische Bildungsforschung: Strukturen und Methoden. Wiesbaden: </a:t>
            </a:r>
            <a:br>
              <a:rPr lang="de-DE" sz="2000" dirty="0">
                <a:solidFill>
                  <a:srgbClr val="254061"/>
                </a:solidFill>
                <a:latin typeface="Linotype Syntax Com Regular"/>
                <a:cs typeface="Linotype Syntax Com Regular"/>
              </a:rPr>
            </a:br>
            <a:r>
              <a:rPr lang="de-DE" sz="2000" dirty="0">
                <a:solidFill>
                  <a:srgbClr val="254061"/>
                </a:solidFill>
                <a:latin typeface="Linotype Syntax Com Regular"/>
                <a:cs typeface="Linotype Syntax Com Regular"/>
              </a:rPr>
              <a:t>VS Verlag für Sozialwissenschaften.</a:t>
            </a:r>
          </a:p>
          <a:p>
            <a:pPr marL="357188" indent="-357188">
              <a:spcBef>
                <a:spcPts val="960"/>
              </a:spcBef>
            </a:pPr>
            <a:r>
              <a:rPr lang="de-DE" sz="2000" dirty="0" smtClean="0">
                <a:solidFill>
                  <a:srgbClr val="254061"/>
                </a:solidFill>
                <a:latin typeface="Linotype Syntax Com Regular"/>
                <a:cs typeface="Linotype Syntax Com Regular"/>
              </a:rPr>
              <a:t>Rost</a:t>
            </a:r>
            <a:r>
              <a:rPr lang="de-DE" sz="2000" dirty="0">
                <a:solidFill>
                  <a:srgbClr val="254061"/>
                </a:solidFill>
                <a:latin typeface="Linotype Syntax Com Regular"/>
                <a:cs typeface="Linotype Syntax Com Regular"/>
              </a:rPr>
              <a:t>, D. H. (Hrsg.) (2006). Handwörterbuch Pädagogische Psychologie. Weinheim: Beltz/PVU</a:t>
            </a:r>
            <a:r>
              <a:rPr lang="de-DE" sz="2000" dirty="0" smtClean="0">
                <a:solidFill>
                  <a:srgbClr val="254061"/>
                </a:solidFill>
                <a:latin typeface="Linotype Syntax Com Regular"/>
                <a:cs typeface="Linotype Syntax Com Regular"/>
              </a:rPr>
              <a:t>.</a:t>
            </a:r>
            <a:endParaRPr lang="de-DE" sz="2000" dirty="0">
              <a:solidFill>
                <a:srgbClr val="254061"/>
              </a:solidFill>
              <a:latin typeface="Linotype Syntax Com Regular"/>
              <a:cs typeface="Linotype Syntax Com Regular"/>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7</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8" name="Text Box 5"/>
          <p:cNvSpPr txBox="1">
            <a:spLocks noChangeArrowheads="1"/>
          </p:cNvSpPr>
          <p:nvPr/>
        </p:nvSpPr>
        <p:spPr bwMode="auto">
          <a:xfrm>
            <a:off x="990600" y="260648"/>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Literatur III</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Text Box 8"/>
          <p:cNvSpPr txBox="1">
            <a:spLocks noChangeArrowheads="1"/>
          </p:cNvSpPr>
          <p:nvPr/>
        </p:nvSpPr>
        <p:spPr bwMode="auto">
          <a:xfrm>
            <a:off x="609600" y="1127099"/>
            <a:ext cx="8374063" cy="2616101"/>
          </a:xfrm>
          <a:prstGeom prst="rect">
            <a:avLst/>
          </a:prstGeom>
          <a:noFill/>
          <a:ln w="9525">
            <a:noFill/>
            <a:miter lim="800000"/>
            <a:headEnd/>
            <a:tailEnd/>
          </a:ln>
        </p:spPr>
        <p:txBody>
          <a:bodyPr>
            <a:prstTxWarp prst="textNoShape">
              <a:avLst/>
            </a:prstTxWarp>
            <a:spAutoFit/>
          </a:bodyPr>
          <a:lstStyle/>
          <a:p>
            <a:pPr marL="357188" indent="-357188">
              <a:spcBef>
                <a:spcPts val="960"/>
              </a:spcBef>
            </a:pPr>
            <a:r>
              <a:rPr lang="de-DE" sz="2000" dirty="0" smtClean="0">
                <a:solidFill>
                  <a:srgbClr val="254061"/>
                </a:solidFill>
                <a:latin typeface="Linotype Syntax Com Regular"/>
                <a:cs typeface="Linotype Syntax Com Regular"/>
              </a:rPr>
              <a:t>Rost</a:t>
            </a:r>
            <a:r>
              <a:rPr lang="de-DE" sz="2000" dirty="0">
                <a:solidFill>
                  <a:srgbClr val="254061"/>
                </a:solidFill>
                <a:latin typeface="Linotype Syntax Com Regular"/>
                <a:cs typeface="Linotype Syntax Com Regular"/>
              </a:rPr>
              <a:t>, D. H. (2005). Interpretation und Bewertung pädagogisch-psychologischer Studien</a:t>
            </a:r>
            <a:r>
              <a:rPr lang="de-DE" sz="2000" dirty="0" smtClean="0">
                <a:solidFill>
                  <a:srgbClr val="254061"/>
                </a:solidFill>
                <a:latin typeface="Linotype Syntax Com Regular"/>
                <a:cs typeface="Linotype Syntax Com Regular"/>
              </a:rPr>
              <a:t>.</a:t>
            </a:r>
          </a:p>
          <a:p>
            <a:pPr marL="357188" indent="-357188">
              <a:spcBef>
                <a:spcPts val="960"/>
              </a:spcBef>
            </a:pPr>
            <a:r>
              <a:rPr lang="de-DE" sz="2000" dirty="0" smtClean="0">
                <a:solidFill>
                  <a:srgbClr val="254061"/>
                </a:solidFill>
                <a:latin typeface="Linotype Syntax Com Regular"/>
                <a:cs typeface="Linotype Syntax Com Regular"/>
              </a:rPr>
              <a:t>Schneider, W. &amp; Hasselhorn, M. (Hrsg.) (2008): Handbuch der Psychologie: Pädagogische Psychologie. Göttingen: </a:t>
            </a:r>
            <a:r>
              <a:rPr lang="de-DE" sz="2000" dirty="0" err="1" smtClean="0">
                <a:solidFill>
                  <a:srgbClr val="254061"/>
                </a:solidFill>
                <a:latin typeface="Linotype Syntax Com Regular"/>
                <a:cs typeface="Linotype Syntax Com Regular"/>
              </a:rPr>
              <a:t>Hogrefe</a:t>
            </a:r>
            <a:r>
              <a:rPr lang="de-DE" sz="2000" dirty="0" smtClean="0">
                <a:solidFill>
                  <a:srgbClr val="254061"/>
                </a:solidFill>
                <a:latin typeface="Linotype Syntax Com Regular"/>
                <a:cs typeface="Linotype Syntax Com Regular"/>
              </a:rPr>
              <a:t>.</a:t>
            </a:r>
          </a:p>
          <a:p>
            <a:pPr marL="357188" indent="-357188">
              <a:spcBef>
                <a:spcPts val="960"/>
              </a:spcBef>
            </a:pPr>
            <a:r>
              <a:rPr lang="de-DE" sz="2000" dirty="0" smtClean="0">
                <a:solidFill>
                  <a:srgbClr val="254061"/>
                </a:solidFill>
                <a:latin typeface="Linotype Syntax Com Regular"/>
                <a:cs typeface="Linotype Syntax Com Regular"/>
              </a:rPr>
              <a:t>Tippelt, R. &amp; Schmidt, B. (2009). Handbuch Bildungsforschung (2. Auflage). Wiesbaden: VS Verlag für Sozialwissenschaften.</a:t>
            </a:r>
          </a:p>
          <a:p>
            <a:pPr marL="357188" indent="-357188">
              <a:spcBef>
                <a:spcPts val="960"/>
              </a:spcBef>
            </a:pPr>
            <a:r>
              <a:rPr lang="de-DE" sz="2000" dirty="0" smtClean="0">
                <a:solidFill>
                  <a:srgbClr val="254061"/>
                </a:solidFill>
                <a:latin typeface="Linotype Syntax Com Regular"/>
                <a:cs typeface="Linotype Syntax Com Regular"/>
              </a:rPr>
              <a:t>Wild, E. &amp; Möller, J. (2009). Pädagogische Psychologie</a:t>
            </a:r>
            <a:endParaRPr lang="de-DE" sz="2000" dirty="0">
              <a:solidFill>
                <a:srgbClr val="254061"/>
              </a:solidFill>
              <a:latin typeface="Linotype Syntax Com Regular"/>
              <a:cs typeface="Linotype Syntax Com Regular"/>
            </a:endParaRPr>
          </a:p>
        </p:txBody>
      </p:sp>
    </p:spTree>
    <p:extLst>
      <p:ext uri="{BB962C8B-B14F-4D97-AF65-F5344CB8AC3E}">
        <p14:creationId xmlns:p14="http://schemas.microsoft.com/office/powerpoint/2010/main" val="98919287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8</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90600" y="5334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Ergänzende Literatur</a:t>
            </a:r>
            <a:endParaRPr lang="de-DE" sz="2800" dirty="0">
              <a:solidFill>
                <a:srgbClr val="7F7F7F"/>
              </a:solidFill>
              <a:latin typeface="Linotype Syntax Com Regular" pitchFamily="-65" charset="0"/>
              <a:ea typeface="Arial" pitchFamily="-65" charset="0"/>
              <a:cs typeface="Arial" pitchFamily="-65" charset="0"/>
            </a:endParaRPr>
          </a:p>
        </p:txBody>
      </p:sp>
      <p:sp>
        <p:nvSpPr>
          <p:cNvPr id="8" name="Text Box 8"/>
          <p:cNvSpPr txBox="1">
            <a:spLocks noChangeArrowheads="1"/>
          </p:cNvSpPr>
          <p:nvPr/>
        </p:nvSpPr>
        <p:spPr bwMode="auto">
          <a:xfrm>
            <a:off x="533400" y="1371600"/>
            <a:ext cx="7877241" cy="4632037"/>
          </a:xfrm>
          <a:prstGeom prst="rect">
            <a:avLst/>
          </a:prstGeom>
          <a:noFill/>
          <a:ln w="9525">
            <a:noFill/>
            <a:miter lim="800000"/>
            <a:headEnd/>
            <a:tailEnd/>
          </a:ln>
        </p:spPr>
        <p:txBody>
          <a:bodyPr wrap="square">
            <a:prstTxWarp prst="textNoShape">
              <a:avLst/>
            </a:prstTxWarp>
            <a:spAutoFit/>
          </a:bodyPr>
          <a:lstStyle/>
          <a:p>
            <a:pPr marL="360363" indent="-360363">
              <a:spcBef>
                <a:spcPts val="960"/>
              </a:spcBef>
            </a:pPr>
            <a:r>
              <a:rPr lang="de-DE" sz="2000" dirty="0">
                <a:solidFill>
                  <a:srgbClr val="254061"/>
                </a:solidFill>
                <a:latin typeface="Linotype Syntax Com Regular"/>
                <a:cs typeface="Linotype Syntax Com Regular"/>
              </a:rPr>
              <a:t>Thematisch passende Artikel aus den Zeitschriften</a:t>
            </a:r>
            <a:r>
              <a:rPr lang="de-DE" sz="2000" dirty="0" smtClean="0">
                <a:solidFill>
                  <a:srgbClr val="254061"/>
                </a:solidFill>
                <a:latin typeface="Linotype Syntax Com Regular"/>
                <a:cs typeface="Linotype Syntax Com Regular"/>
              </a:rPr>
              <a:t>:</a:t>
            </a:r>
          </a:p>
          <a:p>
            <a:pPr marL="360363" indent="-360363">
              <a:spcBef>
                <a:spcPts val="960"/>
              </a:spcBef>
              <a:buFont typeface="Arial"/>
              <a:buChar char="•"/>
            </a:pPr>
            <a:r>
              <a:rPr lang="de-DE" sz="2000" dirty="0">
                <a:solidFill>
                  <a:srgbClr val="254061"/>
                </a:solidFill>
                <a:latin typeface="Linotype Syntax Com Regular"/>
                <a:cs typeface="Linotype Syntax Com Regular"/>
              </a:rPr>
              <a:t>Zeitschrift für Erziehungswissenschaft</a:t>
            </a:r>
          </a:p>
          <a:p>
            <a:pPr marL="360363" indent="-360363">
              <a:spcBef>
                <a:spcPts val="960"/>
              </a:spcBef>
              <a:buFont typeface="Arial"/>
              <a:buChar char="•"/>
            </a:pPr>
            <a:r>
              <a:rPr lang="de-DE" sz="2000" dirty="0">
                <a:solidFill>
                  <a:srgbClr val="254061"/>
                </a:solidFill>
                <a:latin typeface="Linotype Syntax Com Regular"/>
                <a:cs typeface="Linotype Syntax Com Regular"/>
              </a:rPr>
              <a:t>Zeitschrift für Pädagogik</a:t>
            </a:r>
          </a:p>
          <a:p>
            <a:pPr marL="360363" indent="-360363">
              <a:spcBef>
                <a:spcPts val="960"/>
              </a:spcBef>
              <a:buFont typeface="Arial"/>
              <a:buChar char="•"/>
            </a:pPr>
            <a:r>
              <a:rPr lang="de-DE" sz="2000" dirty="0">
                <a:solidFill>
                  <a:srgbClr val="254061"/>
                </a:solidFill>
                <a:latin typeface="Linotype Syntax Com Regular"/>
                <a:cs typeface="Linotype Syntax Com Regular"/>
              </a:rPr>
              <a:t>Unterrichtswissenschaft</a:t>
            </a:r>
          </a:p>
          <a:p>
            <a:pPr marL="360363" indent="-360363">
              <a:spcBef>
                <a:spcPts val="960"/>
              </a:spcBef>
              <a:buFont typeface="Arial"/>
              <a:buChar char="•"/>
            </a:pPr>
            <a:r>
              <a:rPr lang="de-DE" sz="2000" dirty="0">
                <a:solidFill>
                  <a:srgbClr val="254061"/>
                </a:solidFill>
                <a:latin typeface="Linotype Syntax Com Regular"/>
                <a:cs typeface="Linotype Syntax Com Regular"/>
              </a:rPr>
              <a:t>Psychologie in Erziehung und Unterricht</a:t>
            </a:r>
          </a:p>
          <a:p>
            <a:pPr marL="360363" indent="-360363">
              <a:spcBef>
                <a:spcPts val="960"/>
              </a:spcBef>
              <a:buFont typeface="Arial"/>
              <a:buChar char="•"/>
            </a:pPr>
            <a:r>
              <a:rPr lang="de-DE" sz="2000" dirty="0">
                <a:solidFill>
                  <a:srgbClr val="254061"/>
                </a:solidFill>
                <a:latin typeface="Linotype Syntax Com Regular"/>
                <a:cs typeface="Linotype Syntax Com Regular"/>
              </a:rPr>
              <a:t>Zeitschrift für Pädagogische Psychologie</a:t>
            </a:r>
          </a:p>
          <a:p>
            <a:pPr marL="360363" indent="-360363">
              <a:spcBef>
                <a:spcPts val="960"/>
              </a:spcBef>
              <a:buFont typeface="Arial"/>
              <a:buChar char="•"/>
            </a:pPr>
            <a:r>
              <a:rPr lang="de-DE" sz="2000" dirty="0">
                <a:solidFill>
                  <a:srgbClr val="254061"/>
                </a:solidFill>
                <a:latin typeface="Linotype Syntax Com Regular"/>
                <a:cs typeface="Linotype Syntax Com Regular"/>
              </a:rPr>
              <a:t>Zeitschrift für Entwicklungspsychologie und Pädagogische Psychologie</a:t>
            </a:r>
          </a:p>
          <a:p>
            <a:pPr marL="360363" indent="-360363">
              <a:spcBef>
                <a:spcPts val="960"/>
              </a:spcBef>
              <a:buFont typeface="Arial"/>
              <a:buChar char="•"/>
            </a:pPr>
            <a:r>
              <a:rPr lang="de-DE" sz="2000" dirty="0">
                <a:solidFill>
                  <a:srgbClr val="254061"/>
                </a:solidFill>
                <a:latin typeface="Linotype Syntax Com Regular"/>
                <a:cs typeface="Linotype Syntax Com Regular"/>
              </a:rPr>
              <a:t>Journal of </a:t>
            </a:r>
            <a:r>
              <a:rPr lang="de-DE" sz="2000" dirty="0" err="1">
                <a:solidFill>
                  <a:srgbClr val="254061"/>
                </a:solidFill>
                <a:latin typeface="Linotype Syntax Com Regular"/>
                <a:cs typeface="Linotype Syntax Com Regular"/>
              </a:rPr>
              <a:t>Educational</a:t>
            </a:r>
            <a:r>
              <a:rPr lang="de-DE" sz="2000" dirty="0">
                <a:solidFill>
                  <a:srgbClr val="254061"/>
                </a:solidFill>
                <a:latin typeface="Linotype Syntax Com Regular"/>
                <a:cs typeface="Linotype Syntax Com Regular"/>
              </a:rPr>
              <a:t> </a:t>
            </a:r>
            <a:r>
              <a:rPr lang="de-DE" sz="2000" dirty="0" err="1">
                <a:solidFill>
                  <a:srgbClr val="254061"/>
                </a:solidFill>
                <a:latin typeface="Linotype Syntax Com Regular"/>
                <a:cs typeface="Linotype Syntax Com Regular"/>
              </a:rPr>
              <a:t>Psychology</a:t>
            </a:r>
            <a:endParaRPr lang="de-DE" sz="2000" dirty="0">
              <a:solidFill>
                <a:srgbClr val="254061"/>
              </a:solidFill>
              <a:latin typeface="Linotype Syntax Com Regular"/>
              <a:cs typeface="Linotype Syntax Com Regular"/>
            </a:endParaRPr>
          </a:p>
          <a:p>
            <a:pPr marL="360363" indent="-360363">
              <a:spcBef>
                <a:spcPts val="960"/>
              </a:spcBef>
              <a:buFont typeface="Arial"/>
              <a:buChar char="•"/>
            </a:pPr>
            <a:r>
              <a:rPr lang="de-DE" sz="2000" dirty="0">
                <a:solidFill>
                  <a:srgbClr val="254061"/>
                </a:solidFill>
                <a:latin typeface="Linotype Syntax Com Regular"/>
                <a:cs typeface="Linotype Syntax Com Regular"/>
              </a:rPr>
              <a:t>American </a:t>
            </a:r>
            <a:r>
              <a:rPr lang="de-DE" sz="2000" dirty="0" err="1">
                <a:solidFill>
                  <a:srgbClr val="254061"/>
                </a:solidFill>
                <a:latin typeface="Linotype Syntax Com Regular"/>
                <a:cs typeface="Linotype Syntax Com Regular"/>
              </a:rPr>
              <a:t>Educational</a:t>
            </a:r>
            <a:r>
              <a:rPr lang="de-DE" sz="2000" dirty="0">
                <a:solidFill>
                  <a:srgbClr val="254061"/>
                </a:solidFill>
                <a:latin typeface="Linotype Syntax Com Regular"/>
                <a:cs typeface="Linotype Syntax Com Regular"/>
              </a:rPr>
              <a:t> Research Journal</a:t>
            </a:r>
          </a:p>
          <a:p>
            <a:pPr marL="360363" indent="-360363">
              <a:spcBef>
                <a:spcPts val="960"/>
              </a:spcBef>
              <a:buFont typeface="Arial"/>
              <a:buChar char="•"/>
            </a:pPr>
            <a:r>
              <a:rPr lang="de-DE" sz="2000" dirty="0" err="1">
                <a:solidFill>
                  <a:srgbClr val="254061"/>
                </a:solidFill>
                <a:latin typeface="Linotype Syntax Com Regular"/>
                <a:cs typeface="Linotype Syntax Com Regular"/>
              </a:rPr>
              <a:t>Learning</a:t>
            </a:r>
            <a:r>
              <a:rPr lang="de-DE" sz="2000" dirty="0">
                <a:solidFill>
                  <a:srgbClr val="254061"/>
                </a:solidFill>
                <a:latin typeface="Linotype Syntax Com Regular"/>
                <a:cs typeface="Linotype Syntax Com Regular"/>
              </a:rPr>
              <a:t> and </a:t>
            </a:r>
            <a:r>
              <a:rPr lang="de-DE" sz="2000" dirty="0" err="1">
                <a:solidFill>
                  <a:srgbClr val="254061"/>
                </a:solidFill>
                <a:latin typeface="Linotype Syntax Com Regular"/>
                <a:cs typeface="Linotype Syntax Com Regular"/>
              </a:rPr>
              <a:t>Instruction</a:t>
            </a:r>
            <a:endParaRPr lang="de-DE" sz="2000" dirty="0">
              <a:solidFill>
                <a:srgbClr val="254061"/>
              </a:solidFill>
              <a:latin typeface="Linotype Syntax Com Regular"/>
              <a:cs typeface="Linotype Syntax Com Regular"/>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9</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8" name="Text Box 5"/>
          <p:cNvSpPr txBox="1">
            <a:spLocks noChangeArrowheads="1"/>
          </p:cNvSpPr>
          <p:nvPr/>
        </p:nvSpPr>
        <p:spPr bwMode="auto">
          <a:xfrm>
            <a:off x="990600" y="6096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Einordnung der Empirischen </a:t>
            </a:r>
            <a:r>
              <a:rPr lang="de-DE" sz="2800" dirty="0" err="1" smtClean="0">
                <a:solidFill>
                  <a:srgbClr val="7F7F7F"/>
                </a:solidFill>
                <a:latin typeface="Linotype Syntax Com Regular" pitchFamily="-65" charset="0"/>
                <a:ea typeface="Arial" pitchFamily="-65" charset="0"/>
                <a:cs typeface="Arial" pitchFamily="-65" charset="0"/>
              </a:rPr>
              <a:t>Bifo</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Text Box 8"/>
          <p:cNvSpPr txBox="1">
            <a:spLocks noChangeArrowheads="1"/>
          </p:cNvSpPr>
          <p:nvPr/>
        </p:nvSpPr>
        <p:spPr bwMode="auto">
          <a:xfrm>
            <a:off x="3348018" y="1357312"/>
            <a:ext cx="2595582" cy="369332"/>
          </a:xfrm>
          <a:prstGeom prst="rect">
            <a:avLst/>
          </a:prstGeom>
          <a:noFill/>
          <a:ln w="12700">
            <a:solidFill>
              <a:schemeClr val="accent1">
                <a:lumMod val="50000"/>
              </a:schemeClr>
            </a:solidFill>
            <a:miter lim="800000"/>
            <a:headEnd/>
            <a:tailEnd/>
          </a:ln>
        </p:spPr>
        <p:txBody>
          <a:bodyPr wrap="none">
            <a:prstTxWarp prst="textNoShape">
              <a:avLst/>
            </a:prstTxWarp>
            <a:spAutoFit/>
          </a:bodyPr>
          <a:lstStyle/>
          <a:p>
            <a:r>
              <a:rPr lang="de-DE">
                <a:solidFill>
                  <a:srgbClr val="254061"/>
                </a:solidFill>
                <a:latin typeface="Linotype Syntax Com Regular"/>
                <a:cs typeface="Linotype Syntax Com Regular"/>
              </a:rPr>
              <a:t>Erziehungswissenschaft</a:t>
            </a:r>
          </a:p>
        </p:txBody>
      </p:sp>
      <p:sp>
        <p:nvSpPr>
          <p:cNvPr id="7" name="Line 9"/>
          <p:cNvSpPr>
            <a:spLocks noChangeShapeType="1"/>
          </p:cNvSpPr>
          <p:nvPr/>
        </p:nvSpPr>
        <p:spPr bwMode="auto">
          <a:xfrm>
            <a:off x="4572000" y="1827212"/>
            <a:ext cx="0" cy="503238"/>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10" name="Line 10"/>
          <p:cNvSpPr>
            <a:spLocks noChangeShapeType="1"/>
          </p:cNvSpPr>
          <p:nvPr/>
        </p:nvSpPr>
        <p:spPr bwMode="auto">
          <a:xfrm flipV="1">
            <a:off x="900113" y="2330450"/>
            <a:ext cx="7272337" cy="15875"/>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11" name="Line 11"/>
          <p:cNvSpPr>
            <a:spLocks noChangeShapeType="1"/>
          </p:cNvSpPr>
          <p:nvPr/>
        </p:nvSpPr>
        <p:spPr bwMode="auto">
          <a:xfrm>
            <a:off x="900113" y="2330450"/>
            <a:ext cx="0" cy="504825"/>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12" name="Line 12"/>
          <p:cNvSpPr>
            <a:spLocks noChangeShapeType="1"/>
          </p:cNvSpPr>
          <p:nvPr/>
        </p:nvSpPr>
        <p:spPr bwMode="auto">
          <a:xfrm>
            <a:off x="8186738" y="2330450"/>
            <a:ext cx="0" cy="504825"/>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13" name="Line 13"/>
          <p:cNvSpPr>
            <a:spLocks noChangeShapeType="1"/>
          </p:cNvSpPr>
          <p:nvPr/>
        </p:nvSpPr>
        <p:spPr bwMode="auto">
          <a:xfrm>
            <a:off x="3132138" y="2330450"/>
            <a:ext cx="0" cy="504825"/>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14" name="Line 14"/>
          <p:cNvSpPr>
            <a:spLocks noChangeShapeType="1"/>
          </p:cNvSpPr>
          <p:nvPr/>
        </p:nvSpPr>
        <p:spPr bwMode="auto">
          <a:xfrm>
            <a:off x="5795963" y="2330450"/>
            <a:ext cx="0" cy="504825"/>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15" name="Text Box 15"/>
          <p:cNvSpPr txBox="1">
            <a:spLocks noChangeArrowheads="1"/>
          </p:cNvSpPr>
          <p:nvPr/>
        </p:nvSpPr>
        <p:spPr bwMode="auto">
          <a:xfrm>
            <a:off x="34925" y="3021012"/>
            <a:ext cx="1954886" cy="400110"/>
          </a:xfrm>
          <a:prstGeom prst="rect">
            <a:avLst/>
          </a:prstGeom>
          <a:noFill/>
          <a:ln w="9525">
            <a:noFill/>
            <a:miter lim="800000"/>
            <a:headEnd/>
            <a:tailEnd/>
          </a:ln>
        </p:spPr>
        <p:txBody>
          <a:bodyPr wrap="none">
            <a:prstTxWarp prst="textNoShape">
              <a:avLst/>
            </a:prstTxWarp>
            <a:spAutoFit/>
          </a:bodyPr>
          <a:lstStyle/>
          <a:p>
            <a:r>
              <a:rPr lang="de-DE" sz="2000">
                <a:solidFill>
                  <a:srgbClr val="254061"/>
                </a:solidFill>
                <a:latin typeface="Linotype Syntax Com Regular"/>
                <a:cs typeface="Linotype Syntax Com Regular"/>
              </a:rPr>
              <a:t>Allgemeine EW</a:t>
            </a:r>
          </a:p>
        </p:txBody>
      </p:sp>
      <p:sp>
        <p:nvSpPr>
          <p:cNvPr id="16" name="Text Box 16"/>
          <p:cNvSpPr txBox="1">
            <a:spLocks noChangeArrowheads="1"/>
          </p:cNvSpPr>
          <p:nvPr/>
        </p:nvSpPr>
        <p:spPr bwMode="auto">
          <a:xfrm>
            <a:off x="2201863" y="3014662"/>
            <a:ext cx="1933086" cy="400110"/>
          </a:xfrm>
          <a:prstGeom prst="rect">
            <a:avLst/>
          </a:prstGeom>
          <a:noFill/>
          <a:ln w="9525">
            <a:noFill/>
            <a:miter lim="800000"/>
            <a:headEnd/>
            <a:tailEnd/>
          </a:ln>
        </p:spPr>
        <p:txBody>
          <a:bodyPr wrap="none">
            <a:prstTxWarp prst="textNoShape">
              <a:avLst/>
            </a:prstTxWarp>
            <a:spAutoFit/>
          </a:bodyPr>
          <a:lstStyle/>
          <a:p>
            <a:r>
              <a:rPr lang="de-DE" sz="2000">
                <a:solidFill>
                  <a:srgbClr val="254061"/>
                </a:solidFill>
                <a:latin typeface="Linotype Syntax Com Regular"/>
                <a:cs typeface="Linotype Syntax Com Regular"/>
              </a:rPr>
              <a:t>Historische EW</a:t>
            </a:r>
          </a:p>
        </p:txBody>
      </p:sp>
      <p:sp>
        <p:nvSpPr>
          <p:cNvPr id="17" name="Text Box 17"/>
          <p:cNvSpPr txBox="1">
            <a:spLocks noChangeArrowheads="1"/>
          </p:cNvSpPr>
          <p:nvPr/>
        </p:nvSpPr>
        <p:spPr bwMode="auto">
          <a:xfrm>
            <a:off x="4500563" y="3014662"/>
            <a:ext cx="2292411" cy="400110"/>
          </a:xfrm>
          <a:prstGeom prst="rect">
            <a:avLst/>
          </a:prstGeom>
          <a:noFill/>
          <a:ln w="9525">
            <a:noFill/>
            <a:miter lim="800000"/>
            <a:headEnd/>
            <a:tailEnd/>
          </a:ln>
        </p:spPr>
        <p:txBody>
          <a:bodyPr wrap="none">
            <a:prstTxWarp prst="textNoShape">
              <a:avLst/>
            </a:prstTxWarp>
            <a:spAutoFit/>
          </a:bodyPr>
          <a:lstStyle/>
          <a:p>
            <a:r>
              <a:rPr lang="de-DE" sz="2000">
                <a:solidFill>
                  <a:srgbClr val="254061"/>
                </a:solidFill>
                <a:latin typeface="Linotype Syntax Com Regular"/>
                <a:cs typeface="Linotype Syntax Com Regular"/>
              </a:rPr>
              <a:t>Vergleichende EW</a:t>
            </a:r>
          </a:p>
        </p:txBody>
      </p:sp>
      <p:sp>
        <p:nvSpPr>
          <p:cNvPr id="18" name="Text Box 18"/>
          <p:cNvSpPr txBox="1">
            <a:spLocks noChangeArrowheads="1"/>
          </p:cNvSpPr>
          <p:nvPr/>
        </p:nvSpPr>
        <p:spPr bwMode="auto">
          <a:xfrm>
            <a:off x="6781800" y="3014662"/>
            <a:ext cx="2463740" cy="400110"/>
          </a:xfrm>
          <a:prstGeom prst="rect">
            <a:avLst/>
          </a:prstGeom>
          <a:noFill/>
          <a:ln w="9525">
            <a:noFill/>
            <a:miter lim="800000"/>
            <a:headEnd/>
            <a:tailEnd/>
          </a:ln>
        </p:spPr>
        <p:txBody>
          <a:bodyPr wrap="none">
            <a:prstTxWarp prst="textNoShape">
              <a:avLst/>
            </a:prstTxWarp>
            <a:spAutoFit/>
          </a:bodyPr>
          <a:lstStyle/>
          <a:p>
            <a:r>
              <a:rPr lang="de-DE" sz="2000" dirty="0">
                <a:solidFill>
                  <a:srgbClr val="254061"/>
                </a:solidFill>
                <a:latin typeface="Linotype Syntax Com Regular"/>
                <a:cs typeface="Linotype Syntax Com Regular"/>
              </a:rPr>
              <a:t>Empirische </a:t>
            </a:r>
            <a:r>
              <a:rPr lang="de-DE" sz="2000" dirty="0" err="1" smtClean="0">
                <a:solidFill>
                  <a:srgbClr val="254061"/>
                </a:solidFill>
                <a:latin typeface="Linotype Syntax Com Regular"/>
                <a:cs typeface="Linotype Syntax Com Regular"/>
              </a:rPr>
              <a:t>EW/Bifo</a:t>
            </a:r>
            <a:endParaRPr lang="de-DE" sz="2000" dirty="0">
              <a:solidFill>
                <a:srgbClr val="254061"/>
              </a:solidFill>
              <a:latin typeface="Linotype Syntax Com Regular"/>
              <a:cs typeface="Linotype Syntax Com Regular"/>
            </a:endParaRPr>
          </a:p>
        </p:txBody>
      </p:sp>
      <p:sp>
        <p:nvSpPr>
          <p:cNvPr id="19" name="Line 19"/>
          <p:cNvSpPr>
            <a:spLocks noChangeShapeType="1"/>
          </p:cNvSpPr>
          <p:nvPr/>
        </p:nvSpPr>
        <p:spPr bwMode="auto">
          <a:xfrm>
            <a:off x="900113" y="3482975"/>
            <a:ext cx="0" cy="504825"/>
          </a:xfrm>
          <a:prstGeom prst="line">
            <a:avLst/>
          </a:prstGeom>
          <a:noFill/>
          <a:ln w="12700">
            <a:solidFill>
              <a:schemeClr val="accent1">
                <a:lumMod val="50000"/>
              </a:schemeClr>
            </a:solidFill>
            <a:round/>
            <a:headEnd/>
            <a:tailEnd/>
          </a:ln>
        </p:spPr>
        <p:txBody>
          <a:bodyPr>
            <a:prstTxWarp prst="textNoShape">
              <a:avLst/>
            </a:prstTxWarp>
          </a:bodyPr>
          <a:lstStyle/>
          <a:p>
            <a:endParaRPr lang="de-DE" dirty="0">
              <a:solidFill>
                <a:srgbClr val="254061"/>
              </a:solidFill>
              <a:latin typeface="Linotype Syntax Com Regular"/>
              <a:cs typeface="Linotype Syntax Com Regular"/>
            </a:endParaRPr>
          </a:p>
        </p:txBody>
      </p:sp>
      <p:sp>
        <p:nvSpPr>
          <p:cNvPr id="20" name="Line 20"/>
          <p:cNvSpPr>
            <a:spLocks noChangeShapeType="1"/>
          </p:cNvSpPr>
          <p:nvPr/>
        </p:nvSpPr>
        <p:spPr bwMode="auto">
          <a:xfrm>
            <a:off x="8186738" y="3482975"/>
            <a:ext cx="0" cy="504825"/>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21" name="Line 21"/>
          <p:cNvSpPr>
            <a:spLocks noChangeShapeType="1"/>
          </p:cNvSpPr>
          <p:nvPr/>
        </p:nvSpPr>
        <p:spPr bwMode="auto">
          <a:xfrm>
            <a:off x="3132138" y="3482975"/>
            <a:ext cx="0" cy="504825"/>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22" name="Line 22"/>
          <p:cNvSpPr>
            <a:spLocks noChangeShapeType="1"/>
          </p:cNvSpPr>
          <p:nvPr/>
        </p:nvSpPr>
        <p:spPr bwMode="auto">
          <a:xfrm>
            <a:off x="5795963" y="3482975"/>
            <a:ext cx="0" cy="504825"/>
          </a:xfrm>
          <a:prstGeom prst="line">
            <a:avLst/>
          </a:prstGeom>
          <a:noFill/>
          <a:ln w="12700">
            <a:solidFill>
              <a:schemeClr val="accent1">
                <a:lumMod val="50000"/>
              </a:schemeClr>
            </a:solidFill>
            <a:round/>
            <a:headEnd/>
            <a:tailEnd/>
          </a:ln>
        </p:spPr>
        <p:txBody>
          <a:bodyPr>
            <a:prstTxWarp prst="textNoShape">
              <a:avLst/>
            </a:prstTxWarp>
          </a:bodyPr>
          <a:lstStyle/>
          <a:p>
            <a:endParaRPr lang="de-DE">
              <a:solidFill>
                <a:srgbClr val="254061"/>
              </a:solidFill>
              <a:latin typeface="Linotype Syntax Com Regular"/>
              <a:cs typeface="Linotype Syntax Com Regular"/>
            </a:endParaRPr>
          </a:p>
        </p:txBody>
      </p:sp>
      <p:sp>
        <p:nvSpPr>
          <p:cNvPr id="23" name="Text Box 23"/>
          <p:cNvSpPr txBox="1">
            <a:spLocks noChangeArrowheads="1"/>
          </p:cNvSpPr>
          <p:nvPr/>
        </p:nvSpPr>
        <p:spPr bwMode="auto">
          <a:xfrm>
            <a:off x="809310" y="3987800"/>
            <a:ext cx="7435098" cy="400110"/>
          </a:xfrm>
          <a:prstGeom prst="rect">
            <a:avLst/>
          </a:prstGeom>
          <a:noFill/>
          <a:ln w="15875">
            <a:solidFill>
              <a:schemeClr val="accent1">
                <a:lumMod val="50000"/>
              </a:schemeClr>
            </a:solidFill>
            <a:miter lim="800000"/>
            <a:headEnd/>
            <a:tailEnd/>
          </a:ln>
        </p:spPr>
        <p:txBody>
          <a:bodyPr wrap="none">
            <a:prstTxWarp prst="textNoShape">
              <a:avLst/>
            </a:prstTxWarp>
            <a:spAutoFit/>
          </a:bodyPr>
          <a:lstStyle/>
          <a:p>
            <a:r>
              <a:rPr lang="de-DE" sz="2000">
                <a:solidFill>
                  <a:srgbClr val="254061"/>
                </a:solidFill>
                <a:latin typeface="Linotype Syntax Com Regular"/>
                <a:cs typeface="Linotype Syntax Com Regular"/>
              </a:rPr>
              <a:t>Bildung und Erziehung als gemeinsamer Forschungsgegenstand</a:t>
            </a:r>
          </a:p>
        </p:txBody>
      </p:sp>
      <p:sp>
        <p:nvSpPr>
          <p:cNvPr id="24" name="Text Box 24"/>
          <p:cNvSpPr txBox="1">
            <a:spLocks noChangeArrowheads="1"/>
          </p:cNvSpPr>
          <p:nvPr/>
        </p:nvSpPr>
        <p:spPr bwMode="auto">
          <a:xfrm>
            <a:off x="1096963" y="5318125"/>
            <a:ext cx="5688986" cy="400110"/>
          </a:xfrm>
          <a:prstGeom prst="rect">
            <a:avLst/>
          </a:prstGeom>
          <a:noFill/>
          <a:ln w="9525">
            <a:noFill/>
            <a:miter lim="800000"/>
            <a:headEnd/>
            <a:tailEnd/>
          </a:ln>
        </p:spPr>
        <p:txBody>
          <a:bodyPr wrap="none">
            <a:prstTxWarp prst="textNoShape">
              <a:avLst/>
            </a:prstTxWarp>
            <a:spAutoFit/>
          </a:bodyPr>
          <a:lstStyle/>
          <a:p>
            <a:r>
              <a:rPr lang="de-DE" sz="2000">
                <a:solidFill>
                  <a:srgbClr val="254061"/>
                </a:solidFill>
                <a:latin typeface="Linotype Syntax Com Regular"/>
                <a:cs typeface="Linotype Syntax Com Regular"/>
              </a:rPr>
              <a:t>Bildung ist das Ziel, Erziehung der Weg dorthin!</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PN Präsentations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3239</Words>
  <Application>Microsoft Macintosh PowerPoint</Application>
  <PresentationFormat>Bildschirmpräsentation (4:3)</PresentationFormat>
  <Paragraphs>305</Paragraphs>
  <Slides>39</Slides>
  <Notes>0</Notes>
  <HiddenSlides>0</HiddenSlides>
  <MMClips>0</MMClips>
  <ScaleCrop>false</ScaleCrop>
  <HeadingPairs>
    <vt:vector size="4" baseType="variant">
      <vt:variant>
        <vt:lpstr>Design</vt:lpstr>
      </vt:variant>
      <vt:variant>
        <vt:i4>1</vt:i4>
      </vt:variant>
      <vt:variant>
        <vt:lpstr>Folientitel</vt:lpstr>
      </vt:variant>
      <vt:variant>
        <vt:i4>39</vt:i4>
      </vt:variant>
    </vt:vector>
  </HeadingPairs>
  <TitlesOfParts>
    <vt:vector size="40" baseType="lpstr">
      <vt:lpstr>IPN Präsentationsvorlage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Was ist ein Experiment?</vt:lpstr>
      <vt:lpstr>Was ist ein Experiment? Unabhängige und abhängige Variable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Weitere Fehlerquellen in Quasi-Experimenten (Cook &amp; Campbell, 1979)</vt:lpstr>
      <vt:lpstr>Beispiel für eine quasi-exp. Studie (Krug &amp; Lucybyl, 1999)</vt:lpstr>
      <vt:lpstr>Nicht-experimentelle Forschung: Korrelationsstudien</vt:lpstr>
      <vt:lpstr>Nicht-experimentelle Forschung: Korrelationsstudien</vt:lpstr>
      <vt:lpstr>Nicht-experimentelle Forschung: Probleme von Korrelationsstudien</vt:lpstr>
      <vt:lpstr>Nicht-experimentelle Forschung: Probleme von Korrelationsstudien</vt:lpstr>
      <vt:lpstr>Beispiel für eine Korrelationsstudie: Baumert &amp; Schümer (2002)</vt:lpstr>
      <vt:lpstr>Beispiel für eine Korrelationsstudie: Baumert &amp; Schümer (2002)</vt:lpstr>
      <vt:lpstr>Querschnittstudie</vt:lpstr>
      <vt:lpstr>Nicht-experimentelle Forschung Längsschnittstudien</vt:lpstr>
      <vt:lpstr>Längsschnittstudien</vt:lpstr>
      <vt:lpstr>Probleme von Längsschnittstudien</vt:lpstr>
      <vt:lpstr>Cross-lagged Panel Designs zur Überprüfung von Kausalitätsannahmen in Längsschnittstudien (Campbell, 1963) </vt:lpstr>
      <vt:lpstr>Beispiel für ein Cross-lagged Panel Design: Köller, Baumert &amp; Schnabel (2000)</vt:lpstr>
      <vt:lpstr>Beispiel für ein Cross-lagged Panel Design: Köller, Baumert &amp; Schnabel (2000)</vt:lpstr>
      <vt:lpstr>PowerPoint-Präsentation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Herausforderungen des demografischen Wandels für die Lernausgangslagendiagnostik und Förderung:</dc:title>
  <dc:creator>Knut Neumann</dc:creator>
  <cp:lastModifiedBy>Olaf Köller</cp:lastModifiedBy>
  <cp:revision>144</cp:revision>
  <cp:lastPrinted>2012-01-05T12:20:33Z</cp:lastPrinted>
  <dcterms:created xsi:type="dcterms:W3CDTF">2012-03-30T04:32:40Z</dcterms:created>
  <dcterms:modified xsi:type="dcterms:W3CDTF">2014-04-14T16:14:15Z</dcterms:modified>
</cp:coreProperties>
</file>